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301" r:id="rId3"/>
    <p:sldId id="286" r:id="rId4"/>
    <p:sldId id="287" r:id="rId5"/>
    <p:sldId id="302" r:id="rId6"/>
    <p:sldId id="288" r:id="rId7"/>
    <p:sldId id="291" r:id="rId8"/>
    <p:sldId id="292" r:id="rId9"/>
    <p:sldId id="293" r:id="rId10"/>
    <p:sldId id="294" r:id="rId11"/>
    <p:sldId id="296" r:id="rId12"/>
    <p:sldId id="29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7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42" y="801"/>
      </p:cViewPr>
      <p:guideLst>
        <p:guide orient="horz" pos="3168"/>
        <p:guide pos="7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3" Type="http://schemas.openxmlformats.org/officeDocument/2006/relationships/image" Target="../media/image114.wmf"/><Relationship Id="rId7" Type="http://schemas.openxmlformats.org/officeDocument/2006/relationships/image" Target="../media/image118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6" Type="http://schemas.openxmlformats.org/officeDocument/2006/relationships/image" Target="../media/image117.wmf"/><Relationship Id="rId11" Type="http://schemas.openxmlformats.org/officeDocument/2006/relationships/image" Target="../media/image122.wmf"/><Relationship Id="rId5" Type="http://schemas.openxmlformats.org/officeDocument/2006/relationships/image" Target="../media/image116.wmf"/><Relationship Id="rId10" Type="http://schemas.openxmlformats.org/officeDocument/2006/relationships/image" Target="../media/image121.wmf"/><Relationship Id="rId4" Type="http://schemas.openxmlformats.org/officeDocument/2006/relationships/image" Target="../media/image115.wmf"/><Relationship Id="rId9" Type="http://schemas.openxmlformats.org/officeDocument/2006/relationships/image" Target="../media/image120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wmf"/><Relationship Id="rId13" Type="http://schemas.openxmlformats.org/officeDocument/2006/relationships/image" Target="../media/image135.wmf"/><Relationship Id="rId3" Type="http://schemas.openxmlformats.org/officeDocument/2006/relationships/image" Target="../media/image125.wmf"/><Relationship Id="rId7" Type="http://schemas.openxmlformats.org/officeDocument/2006/relationships/image" Target="../media/image129.wmf"/><Relationship Id="rId12" Type="http://schemas.openxmlformats.org/officeDocument/2006/relationships/image" Target="../media/image134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Relationship Id="rId6" Type="http://schemas.openxmlformats.org/officeDocument/2006/relationships/image" Target="../media/image128.wmf"/><Relationship Id="rId11" Type="http://schemas.openxmlformats.org/officeDocument/2006/relationships/image" Target="../media/image133.wmf"/><Relationship Id="rId5" Type="http://schemas.openxmlformats.org/officeDocument/2006/relationships/image" Target="../media/image127.wmf"/><Relationship Id="rId15" Type="http://schemas.openxmlformats.org/officeDocument/2006/relationships/image" Target="../media/image137.wmf"/><Relationship Id="rId10" Type="http://schemas.openxmlformats.org/officeDocument/2006/relationships/image" Target="../media/image132.wmf"/><Relationship Id="rId4" Type="http://schemas.openxmlformats.org/officeDocument/2006/relationships/image" Target="../media/image126.wmf"/><Relationship Id="rId9" Type="http://schemas.openxmlformats.org/officeDocument/2006/relationships/image" Target="../media/image131.emf"/><Relationship Id="rId14" Type="http://schemas.openxmlformats.org/officeDocument/2006/relationships/image" Target="../media/image13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e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Relationship Id="rId9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0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12" Type="http://schemas.openxmlformats.org/officeDocument/2006/relationships/image" Target="../media/image52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11" Type="http://schemas.openxmlformats.org/officeDocument/2006/relationships/image" Target="../media/image51.wmf"/><Relationship Id="rId5" Type="http://schemas.openxmlformats.org/officeDocument/2006/relationships/image" Target="../media/image45.wmf"/><Relationship Id="rId10" Type="http://schemas.openxmlformats.org/officeDocument/2006/relationships/image" Target="../media/image50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11" Type="http://schemas.openxmlformats.org/officeDocument/2006/relationships/image" Target="../media/image63.wmf"/><Relationship Id="rId5" Type="http://schemas.openxmlformats.org/officeDocument/2006/relationships/image" Target="../media/image57.wmf"/><Relationship Id="rId10" Type="http://schemas.openxmlformats.org/officeDocument/2006/relationships/image" Target="../media/image62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image" Target="../media/image76.wmf"/><Relationship Id="rId18" Type="http://schemas.openxmlformats.org/officeDocument/2006/relationships/image" Target="../media/image81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12" Type="http://schemas.openxmlformats.org/officeDocument/2006/relationships/image" Target="../media/image75.wmf"/><Relationship Id="rId17" Type="http://schemas.openxmlformats.org/officeDocument/2006/relationships/image" Target="../media/image80.wmf"/><Relationship Id="rId2" Type="http://schemas.openxmlformats.org/officeDocument/2006/relationships/image" Target="../media/image65.wmf"/><Relationship Id="rId16" Type="http://schemas.openxmlformats.org/officeDocument/2006/relationships/image" Target="../media/image79.wmf"/><Relationship Id="rId20" Type="http://schemas.openxmlformats.org/officeDocument/2006/relationships/image" Target="../media/image83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11" Type="http://schemas.openxmlformats.org/officeDocument/2006/relationships/image" Target="../media/image74.wmf"/><Relationship Id="rId5" Type="http://schemas.openxmlformats.org/officeDocument/2006/relationships/image" Target="../media/image68.wmf"/><Relationship Id="rId15" Type="http://schemas.openxmlformats.org/officeDocument/2006/relationships/image" Target="../media/image78.wmf"/><Relationship Id="rId10" Type="http://schemas.openxmlformats.org/officeDocument/2006/relationships/image" Target="../media/image73.wmf"/><Relationship Id="rId19" Type="http://schemas.openxmlformats.org/officeDocument/2006/relationships/image" Target="../media/image82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Relationship Id="rId14" Type="http://schemas.openxmlformats.org/officeDocument/2006/relationships/image" Target="../media/image7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13" Type="http://schemas.openxmlformats.org/officeDocument/2006/relationships/image" Target="../media/image96.wmf"/><Relationship Id="rId18" Type="http://schemas.openxmlformats.org/officeDocument/2006/relationships/image" Target="../media/image101.wmf"/><Relationship Id="rId3" Type="http://schemas.openxmlformats.org/officeDocument/2006/relationships/image" Target="../media/image86.wmf"/><Relationship Id="rId21" Type="http://schemas.openxmlformats.org/officeDocument/2006/relationships/image" Target="../media/image104.wmf"/><Relationship Id="rId7" Type="http://schemas.openxmlformats.org/officeDocument/2006/relationships/image" Target="../media/image90.wmf"/><Relationship Id="rId12" Type="http://schemas.openxmlformats.org/officeDocument/2006/relationships/image" Target="../media/image95.wmf"/><Relationship Id="rId17" Type="http://schemas.openxmlformats.org/officeDocument/2006/relationships/image" Target="../media/image100.wmf"/><Relationship Id="rId2" Type="http://schemas.openxmlformats.org/officeDocument/2006/relationships/image" Target="../media/image85.wmf"/><Relationship Id="rId16" Type="http://schemas.openxmlformats.org/officeDocument/2006/relationships/image" Target="../media/image99.wmf"/><Relationship Id="rId20" Type="http://schemas.openxmlformats.org/officeDocument/2006/relationships/image" Target="../media/image103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11" Type="http://schemas.openxmlformats.org/officeDocument/2006/relationships/image" Target="../media/image94.wmf"/><Relationship Id="rId5" Type="http://schemas.openxmlformats.org/officeDocument/2006/relationships/image" Target="../media/image88.wmf"/><Relationship Id="rId15" Type="http://schemas.openxmlformats.org/officeDocument/2006/relationships/image" Target="../media/image98.wmf"/><Relationship Id="rId10" Type="http://schemas.openxmlformats.org/officeDocument/2006/relationships/image" Target="../media/image93.wmf"/><Relationship Id="rId19" Type="http://schemas.openxmlformats.org/officeDocument/2006/relationships/image" Target="../media/image102.wmf"/><Relationship Id="rId4" Type="http://schemas.openxmlformats.org/officeDocument/2006/relationships/image" Target="../media/image87.wmf"/><Relationship Id="rId9" Type="http://schemas.openxmlformats.org/officeDocument/2006/relationships/image" Target="../media/image92.wmf"/><Relationship Id="rId14" Type="http://schemas.openxmlformats.org/officeDocument/2006/relationships/image" Target="../media/image9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7" Type="http://schemas.openxmlformats.org/officeDocument/2006/relationships/image" Target="../media/image111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6" Type="http://schemas.openxmlformats.org/officeDocument/2006/relationships/image" Target="../media/image110.wmf"/><Relationship Id="rId5" Type="http://schemas.openxmlformats.org/officeDocument/2006/relationships/image" Target="../media/image109.wmf"/><Relationship Id="rId4" Type="http://schemas.openxmlformats.org/officeDocument/2006/relationships/image" Target="../media/image10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1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5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5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9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7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6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2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7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6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6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2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BDE04-4DF5-4453-9EDC-B17F133D1EE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7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13" Type="http://schemas.openxmlformats.org/officeDocument/2006/relationships/oleObject" Target="../embeddings/oleObject113.bin"/><Relationship Id="rId3" Type="http://schemas.openxmlformats.org/officeDocument/2006/relationships/oleObject" Target="../embeddings/oleObject108.bin"/><Relationship Id="rId7" Type="http://schemas.openxmlformats.org/officeDocument/2006/relationships/oleObject" Target="../embeddings/oleObject110.bin"/><Relationship Id="rId12" Type="http://schemas.openxmlformats.org/officeDocument/2006/relationships/image" Target="../media/image10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1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6.wmf"/><Relationship Id="rId11" Type="http://schemas.openxmlformats.org/officeDocument/2006/relationships/oleObject" Target="../embeddings/oleObject112.bin"/><Relationship Id="rId5" Type="http://schemas.openxmlformats.org/officeDocument/2006/relationships/oleObject" Target="../embeddings/oleObject109.bin"/><Relationship Id="rId15" Type="http://schemas.openxmlformats.org/officeDocument/2006/relationships/oleObject" Target="../embeddings/oleObject114.bin"/><Relationship Id="rId10" Type="http://schemas.openxmlformats.org/officeDocument/2006/relationships/image" Target="../media/image108.wmf"/><Relationship Id="rId4" Type="http://schemas.openxmlformats.org/officeDocument/2006/relationships/image" Target="../media/image105.wmf"/><Relationship Id="rId9" Type="http://schemas.openxmlformats.org/officeDocument/2006/relationships/oleObject" Target="../embeddings/oleObject111.bin"/><Relationship Id="rId14" Type="http://schemas.openxmlformats.org/officeDocument/2006/relationships/image" Target="../media/image11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13" Type="http://schemas.openxmlformats.org/officeDocument/2006/relationships/oleObject" Target="../embeddings/oleObject120.bin"/><Relationship Id="rId18" Type="http://schemas.openxmlformats.org/officeDocument/2006/relationships/image" Target="../media/image119.wmf"/><Relationship Id="rId3" Type="http://schemas.openxmlformats.org/officeDocument/2006/relationships/oleObject" Target="../embeddings/oleObject115.bin"/><Relationship Id="rId21" Type="http://schemas.openxmlformats.org/officeDocument/2006/relationships/oleObject" Target="../embeddings/oleObject124.bin"/><Relationship Id="rId7" Type="http://schemas.openxmlformats.org/officeDocument/2006/relationships/oleObject" Target="../embeddings/oleObject117.bin"/><Relationship Id="rId12" Type="http://schemas.openxmlformats.org/officeDocument/2006/relationships/image" Target="../media/image116.wmf"/><Relationship Id="rId17" Type="http://schemas.openxmlformats.org/officeDocument/2006/relationships/oleObject" Target="../embeddings/oleObject122.bin"/><Relationship Id="rId25" Type="http://schemas.openxmlformats.org/officeDocument/2006/relationships/image" Target="../media/image12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8.wmf"/><Relationship Id="rId20" Type="http://schemas.openxmlformats.org/officeDocument/2006/relationships/image" Target="../media/image120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13.wmf"/><Relationship Id="rId11" Type="http://schemas.openxmlformats.org/officeDocument/2006/relationships/oleObject" Target="../embeddings/oleObject119.bin"/><Relationship Id="rId24" Type="http://schemas.openxmlformats.org/officeDocument/2006/relationships/oleObject" Target="../embeddings/oleObject126.bin"/><Relationship Id="rId5" Type="http://schemas.openxmlformats.org/officeDocument/2006/relationships/oleObject" Target="../embeddings/oleObject116.bin"/><Relationship Id="rId15" Type="http://schemas.openxmlformats.org/officeDocument/2006/relationships/oleObject" Target="../embeddings/oleObject121.bin"/><Relationship Id="rId23" Type="http://schemas.openxmlformats.org/officeDocument/2006/relationships/image" Target="../media/image121.wmf"/><Relationship Id="rId10" Type="http://schemas.openxmlformats.org/officeDocument/2006/relationships/image" Target="../media/image115.wmf"/><Relationship Id="rId19" Type="http://schemas.openxmlformats.org/officeDocument/2006/relationships/oleObject" Target="../embeddings/oleObject123.bin"/><Relationship Id="rId4" Type="http://schemas.openxmlformats.org/officeDocument/2006/relationships/image" Target="../media/image112.wmf"/><Relationship Id="rId9" Type="http://schemas.openxmlformats.org/officeDocument/2006/relationships/oleObject" Target="../embeddings/oleObject118.bin"/><Relationship Id="rId14" Type="http://schemas.openxmlformats.org/officeDocument/2006/relationships/image" Target="../media/image117.wmf"/><Relationship Id="rId22" Type="http://schemas.openxmlformats.org/officeDocument/2006/relationships/oleObject" Target="../embeddings/oleObject12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13" Type="http://schemas.openxmlformats.org/officeDocument/2006/relationships/oleObject" Target="../embeddings/oleObject132.bin"/><Relationship Id="rId18" Type="http://schemas.openxmlformats.org/officeDocument/2006/relationships/image" Target="../media/image130.wmf"/><Relationship Id="rId26" Type="http://schemas.openxmlformats.org/officeDocument/2006/relationships/image" Target="../media/image134.wmf"/><Relationship Id="rId3" Type="http://schemas.openxmlformats.org/officeDocument/2006/relationships/oleObject" Target="../embeddings/oleObject127.bin"/><Relationship Id="rId21" Type="http://schemas.openxmlformats.org/officeDocument/2006/relationships/oleObject" Target="../embeddings/oleObject136.bin"/><Relationship Id="rId7" Type="http://schemas.openxmlformats.org/officeDocument/2006/relationships/oleObject" Target="../embeddings/oleObject129.bin"/><Relationship Id="rId12" Type="http://schemas.openxmlformats.org/officeDocument/2006/relationships/image" Target="../media/image127.wmf"/><Relationship Id="rId17" Type="http://schemas.openxmlformats.org/officeDocument/2006/relationships/oleObject" Target="../embeddings/oleObject134.bin"/><Relationship Id="rId25" Type="http://schemas.openxmlformats.org/officeDocument/2006/relationships/oleObject" Target="../embeddings/oleObject13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9.wmf"/><Relationship Id="rId20" Type="http://schemas.openxmlformats.org/officeDocument/2006/relationships/image" Target="../media/image131.emf"/><Relationship Id="rId29" Type="http://schemas.openxmlformats.org/officeDocument/2006/relationships/oleObject" Target="../embeddings/oleObject140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24.wmf"/><Relationship Id="rId11" Type="http://schemas.openxmlformats.org/officeDocument/2006/relationships/oleObject" Target="../embeddings/oleObject131.bin"/><Relationship Id="rId24" Type="http://schemas.openxmlformats.org/officeDocument/2006/relationships/image" Target="../media/image133.wmf"/><Relationship Id="rId32" Type="http://schemas.openxmlformats.org/officeDocument/2006/relationships/image" Target="../media/image137.wmf"/><Relationship Id="rId5" Type="http://schemas.openxmlformats.org/officeDocument/2006/relationships/oleObject" Target="../embeddings/oleObject128.bin"/><Relationship Id="rId15" Type="http://schemas.openxmlformats.org/officeDocument/2006/relationships/oleObject" Target="../embeddings/oleObject133.bin"/><Relationship Id="rId23" Type="http://schemas.openxmlformats.org/officeDocument/2006/relationships/oleObject" Target="../embeddings/oleObject137.bin"/><Relationship Id="rId28" Type="http://schemas.openxmlformats.org/officeDocument/2006/relationships/image" Target="../media/image135.wmf"/><Relationship Id="rId10" Type="http://schemas.openxmlformats.org/officeDocument/2006/relationships/image" Target="../media/image126.wmf"/><Relationship Id="rId19" Type="http://schemas.openxmlformats.org/officeDocument/2006/relationships/oleObject" Target="../embeddings/oleObject135.bin"/><Relationship Id="rId31" Type="http://schemas.openxmlformats.org/officeDocument/2006/relationships/oleObject" Target="../embeddings/oleObject141.bin"/><Relationship Id="rId4" Type="http://schemas.openxmlformats.org/officeDocument/2006/relationships/image" Target="../media/image123.wmf"/><Relationship Id="rId9" Type="http://schemas.openxmlformats.org/officeDocument/2006/relationships/oleObject" Target="../embeddings/oleObject130.bin"/><Relationship Id="rId14" Type="http://schemas.openxmlformats.org/officeDocument/2006/relationships/image" Target="../media/image128.wmf"/><Relationship Id="rId22" Type="http://schemas.openxmlformats.org/officeDocument/2006/relationships/image" Target="../media/image132.wmf"/><Relationship Id="rId27" Type="http://schemas.openxmlformats.org/officeDocument/2006/relationships/oleObject" Target="../embeddings/oleObject139.bin"/><Relationship Id="rId30" Type="http://schemas.openxmlformats.org/officeDocument/2006/relationships/image" Target="../media/image13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1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12" Type="http://schemas.openxmlformats.org/officeDocument/2006/relationships/image" Target="../media/image4.wmf"/><Relationship Id="rId1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.wmf"/><Relationship Id="rId20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4.bin"/><Relationship Id="rId5" Type="http://schemas.openxmlformats.org/officeDocument/2006/relationships/image" Target="../media/image8.png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3.wmf"/><Relationship Id="rId19" Type="http://schemas.openxmlformats.org/officeDocument/2006/relationships/oleObject" Target="../embeddings/oleObject7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5.wmf"/><Relationship Id="rId26" Type="http://schemas.openxmlformats.org/officeDocument/2006/relationships/image" Target="../media/image19.wmf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17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24" Type="http://schemas.openxmlformats.org/officeDocument/2006/relationships/image" Target="../media/image18.emf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23" Type="http://schemas.openxmlformats.org/officeDocument/2006/relationships/oleObject" Target="../embeddings/oleObject18.bin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3.wmf"/><Relationship Id="rId22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6.wmf"/><Relationship Id="rId20" Type="http://schemas.openxmlformats.org/officeDocument/2006/relationships/image" Target="../media/image2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35.wmf"/><Relationship Id="rId26" Type="http://schemas.openxmlformats.org/officeDocument/2006/relationships/image" Target="../media/image39.wmf"/><Relationship Id="rId3" Type="http://schemas.openxmlformats.org/officeDocument/2006/relationships/oleObject" Target="../embeddings/oleObject28.bin"/><Relationship Id="rId21" Type="http://schemas.openxmlformats.org/officeDocument/2006/relationships/oleObject" Target="../embeddings/oleObject37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35.bin"/><Relationship Id="rId25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4.wmf"/><Relationship Id="rId20" Type="http://schemas.openxmlformats.org/officeDocument/2006/relationships/image" Target="../media/image36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2.bin"/><Relationship Id="rId24" Type="http://schemas.openxmlformats.org/officeDocument/2006/relationships/image" Target="../media/image38.wmf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23" Type="http://schemas.openxmlformats.org/officeDocument/2006/relationships/oleObject" Target="../embeddings/oleObject38.bin"/><Relationship Id="rId28" Type="http://schemas.openxmlformats.org/officeDocument/2006/relationships/image" Target="../media/image40.wmf"/><Relationship Id="rId10" Type="http://schemas.openxmlformats.org/officeDocument/2006/relationships/image" Target="../media/image31.wmf"/><Relationship Id="rId19" Type="http://schemas.openxmlformats.org/officeDocument/2006/relationships/oleObject" Target="../embeddings/oleObject36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3.wmf"/><Relationship Id="rId22" Type="http://schemas.openxmlformats.org/officeDocument/2006/relationships/image" Target="../media/image37.wmf"/><Relationship Id="rId27" Type="http://schemas.openxmlformats.org/officeDocument/2006/relationships/oleObject" Target="../embeddings/oleObject4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57.png"/><Relationship Id="rId26" Type="http://schemas.openxmlformats.org/officeDocument/2006/relationships/image" Target="../media/image51.wmf"/><Relationship Id="rId3" Type="http://schemas.openxmlformats.org/officeDocument/2006/relationships/oleObject" Target="../embeddings/oleObject41.bin"/><Relationship Id="rId21" Type="http://schemas.openxmlformats.org/officeDocument/2006/relationships/oleObject" Target="../embeddings/oleObject50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5.wmf"/><Relationship Id="rId17" Type="http://schemas.openxmlformats.org/officeDocument/2006/relationships/image" Target="../media/image47.wmf"/><Relationship Id="rId25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8.bin"/><Relationship Id="rId20" Type="http://schemas.openxmlformats.org/officeDocument/2006/relationships/image" Target="../media/image4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5.bin"/><Relationship Id="rId24" Type="http://schemas.openxmlformats.org/officeDocument/2006/relationships/image" Target="../media/image50.wmf"/><Relationship Id="rId5" Type="http://schemas.openxmlformats.org/officeDocument/2006/relationships/oleObject" Target="../embeddings/oleObject42.bin"/><Relationship Id="rId15" Type="http://schemas.openxmlformats.org/officeDocument/2006/relationships/image" Target="../media/image46.wmf"/><Relationship Id="rId23" Type="http://schemas.openxmlformats.org/officeDocument/2006/relationships/oleObject" Target="../embeddings/oleObject51.bin"/><Relationship Id="rId28" Type="http://schemas.openxmlformats.org/officeDocument/2006/relationships/image" Target="../media/image52.wmf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49.bin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4.bin"/><Relationship Id="rId14" Type="http://schemas.openxmlformats.org/officeDocument/2006/relationships/oleObject" Target="../embeddings/oleObject47.bin"/><Relationship Id="rId22" Type="http://schemas.openxmlformats.org/officeDocument/2006/relationships/image" Target="../media/image49.wmf"/><Relationship Id="rId27" Type="http://schemas.openxmlformats.org/officeDocument/2006/relationships/oleObject" Target="../embeddings/oleObject5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oleObject" Target="../embeddings/oleObject59.bin"/><Relationship Id="rId18" Type="http://schemas.openxmlformats.org/officeDocument/2006/relationships/image" Target="../media/image60.wmf"/><Relationship Id="rId3" Type="http://schemas.openxmlformats.org/officeDocument/2006/relationships/oleObject" Target="../embeddings/oleObject54.bin"/><Relationship Id="rId21" Type="http://schemas.openxmlformats.org/officeDocument/2006/relationships/oleObject" Target="../embeddings/oleObject63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57.wmf"/><Relationship Id="rId17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9.wmf"/><Relationship Id="rId20" Type="http://schemas.openxmlformats.org/officeDocument/2006/relationships/image" Target="../media/image61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58.bin"/><Relationship Id="rId24" Type="http://schemas.openxmlformats.org/officeDocument/2006/relationships/image" Target="../media/image63.wmf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0.bin"/><Relationship Id="rId23" Type="http://schemas.openxmlformats.org/officeDocument/2006/relationships/oleObject" Target="../embeddings/oleObject64.bin"/><Relationship Id="rId10" Type="http://schemas.openxmlformats.org/officeDocument/2006/relationships/image" Target="../media/image56.wmf"/><Relationship Id="rId19" Type="http://schemas.openxmlformats.org/officeDocument/2006/relationships/oleObject" Target="../embeddings/oleObject62.bin"/><Relationship Id="rId4" Type="http://schemas.openxmlformats.org/officeDocument/2006/relationships/image" Target="../media/image53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58.wmf"/><Relationship Id="rId22" Type="http://schemas.openxmlformats.org/officeDocument/2006/relationships/image" Target="../media/image62.wmf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70.bin"/><Relationship Id="rId18" Type="http://schemas.openxmlformats.org/officeDocument/2006/relationships/image" Target="../media/image71.wmf"/><Relationship Id="rId26" Type="http://schemas.openxmlformats.org/officeDocument/2006/relationships/image" Target="../media/image75.wmf"/><Relationship Id="rId39" Type="http://schemas.openxmlformats.org/officeDocument/2006/relationships/image" Target="../media/image81.wmf"/><Relationship Id="rId21" Type="http://schemas.openxmlformats.org/officeDocument/2006/relationships/oleObject" Target="../embeddings/oleObject74.bin"/><Relationship Id="rId34" Type="http://schemas.openxmlformats.org/officeDocument/2006/relationships/oleObject" Target="../embeddings/oleObject81.bin"/><Relationship Id="rId42" Type="http://schemas.openxmlformats.org/officeDocument/2006/relationships/oleObject" Target="../embeddings/oleObject85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0.wmf"/><Relationship Id="rId20" Type="http://schemas.openxmlformats.org/officeDocument/2006/relationships/image" Target="../media/image72.wmf"/><Relationship Id="rId29" Type="http://schemas.openxmlformats.org/officeDocument/2006/relationships/oleObject" Target="../embeddings/oleObject78.bin"/><Relationship Id="rId41" Type="http://schemas.openxmlformats.org/officeDocument/2006/relationships/image" Target="../media/image8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69.bin"/><Relationship Id="rId24" Type="http://schemas.openxmlformats.org/officeDocument/2006/relationships/image" Target="../media/image74.wmf"/><Relationship Id="rId32" Type="http://schemas.openxmlformats.org/officeDocument/2006/relationships/oleObject" Target="../embeddings/oleObject80.bin"/><Relationship Id="rId37" Type="http://schemas.openxmlformats.org/officeDocument/2006/relationships/image" Target="../media/image80.wmf"/><Relationship Id="rId40" Type="http://schemas.openxmlformats.org/officeDocument/2006/relationships/oleObject" Target="../embeddings/oleObject84.bin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1.bin"/><Relationship Id="rId23" Type="http://schemas.openxmlformats.org/officeDocument/2006/relationships/oleObject" Target="../embeddings/oleObject75.bin"/><Relationship Id="rId28" Type="http://schemas.openxmlformats.org/officeDocument/2006/relationships/image" Target="../media/image76.wmf"/><Relationship Id="rId36" Type="http://schemas.openxmlformats.org/officeDocument/2006/relationships/oleObject" Target="../embeddings/oleObject82.bin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73.bin"/><Relationship Id="rId31" Type="http://schemas.openxmlformats.org/officeDocument/2006/relationships/oleObject" Target="../embeddings/oleObject79.bin"/><Relationship Id="rId4" Type="http://schemas.openxmlformats.org/officeDocument/2006/relationships/image" Target="../media/image64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69.wmf"/><Relationship Id="rId22" Type="http://schemas.openxmlformats.org/officeDocument/2006/relationships/image" Target="../media/image73.wmf"/><Relationship Id="rId27" Type="http://schemas.openxmlformats.org/officeDocument/2006/relationships/oleObject" Target="../embeddings/oleObject77.bin"/><Relationship Id="rId30" Type="http://schemas.openxmlformats.org/officeDocument/2006/relationships/image" Target="../media/image77.wmf"/><Relationship Id="rId35" Type="http://schemas.openxmlformats.org/officeDocument/2006/relationships/image" Target="../media/image79.wmf"/><Relationship Id="rId43" Type="http://schemas.openxmlformats.org/officeDocument/2006/relationships/image" Target="../media/image83.wmf"/><Relationship Id="rId8" Type="http://schemas.openxmlformats.org/officeDocument/2006/relationships/image" Target="../media/image66.wmf"/><Relationship Id="rId3" Type="http://schemas.openxmlformats.org/officeDocument/2006/relationships/oleObject" Target="../embeddings/oleObject65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72.bin"/><Relationship Id="rId25" Type="http://schemas.openxmlformats.org/officeDocument/2006/relationships/oleObject" Target="../embeddings/oleObject76.bin"/><Relationship Id="rId33" Type="http://schemas.openxmlformats.org/officeDocument/2006/relationships/image" Target="../media/image78.wmf"/><Relationship Id="rId38" Type="http://schemas.openxmlformats.org/officeDocument/2006/relationships/oleObject" Target="../embeddings/oleObject83.bin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91.bin"/><Relationship Id="rId18" Type="http://schemas.openxmlformats.org/officeDocument/2006/relationships/image" Target="../media/image91.wmf"/><Relationship Id="rId26" Type="http://schemas.openxmlformats.org/officeDocument/2006/relationships/image" Target="../media/image95.wmf"/><Relationship Id="rId39" Type="http://schemas.openxmlformats.org/officeDocument/2006/relationships/oleObject" Target="../embeddings/oleObject104.bin"/><Relationship Id="rId21" Type="http://schemas.openxmlformats.org/officeDocument/2006/relationships/oleObject" Target="../embeddings/oleObject95.bin"/><Relationship Id="rId34" Type="http://schemas.openxmlformats.org/officeDocument/2006/relationships/image" Target="../media/image99.wmf"/><Relationship Id="rId42" Type="http://schemas.openxmlformats.org/officeDocument/2006/relationships/image" Target="../media/image103.wmf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0.wmf"/><Relationship Id="rId29" Type="http://schemas.openxmlformats.org/officeDocument/2006/relationships/oleObject" Target="../embeddings/oleObject99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85.wmf"/><Relationship Id="rId11" Type="http://schemas.openxmlformats.org/officeDocument/2006/relationships/oleObject" Target="../embeddings/oleObject90.bin"/><Relationship Id="rId24" Type="http://schemas.openxmlformats.org/officeDocument/2006/relationships/image" Target="../media/image94.wmf"/><Relationship Id="rId32" Type="http://schemas.openxmlformats.org/officeDocument/2006/relationships/image" Target="../media/image98.wmf"/><Relationship Id="rId37" Type="http://schemas.openxmlformats.org/officeDocument/2006/relationships/oleObject" Target="../embeddings/oleObject103.bin"/><Relationship Id="rId40" Type="http://schemas.openxmlformats.org/officeDocument/2006/relationships/image" Target="../media/image102.wmf"/><Relationship Id="rId45" Type="http://schemas.openxmlformats.org/officeDocument/2006/relationships/image" Target="../media/image104.wmf"/><Relationship Id="rId5" Type="http://schemas.openxmlformats.org/officeDocument/2006/relationships/oleObject" Target="../embeddings/oleObject87.bin"/><Relationship Id="rId15" Type="http://schemas.openxmlformats.org/officeDocument/2006/relationships/oleObject" Target="../embeddings/oleObject92.bin"/><Relationship Id="rId23" Type="http://schemas.openxmlformats.org/officeDocument/2006/relationships/oleObject" Target="../embeddings/oleObject96.bin"/><Relationship Id="rId28" Type="http://schemas.openxmlformats.org/officeDocument/2006/relationships/image" Target="../media/image96.wmf"/><Relationship Id="rId36" Type="http://schemas.openxmlformats.org/officeDocument/2006/relationships/image" Target="../media/image100.wmf"/><Relationship Id="rId10" Type="http://schemas.openxmlformats.org/officeDocument/2006/relationships/image" Target="../media/image87.wmf"/><Relationship Id="rId19" Type="http://schemas.openxmlformats.org/officeDocument/2006/relationships/oleObject" Target="../embeddings/oleObject94.bin"/><Relationship Id="rId31" Type="http://schemas.openxmlformats.org/officeDocument/2006/relationships/oleObject" Target="../embeddings/oleObject100.bin"/><Relationship Id="rId44" Type="http://schemas.openxmlformats.org/officeDocument/2006/relationships/oleObject" Target="../embeddings/oleObject107.bin"/><Relationship Id="rId4" Type="http://schemas.openxmlformats.org/officeDocument/2006/relationships/image" Target="../media/image84.wmf"/><Relationship Id="rId9" Type="http://schemas.openxmlformats.org/officeDocument/2006/relationships/oleObject" Target="../embeddings/oleObject89.bin"/><Relationship Id="rId14" Type="http://schemas.openxmlformats.org/officeDocument/2006/relationships/image" Target="../media/image89.wmf"/><Relationship Id="rId22" Type="http://schemas.openxmlformats.org/officeDocument/2006/relationships/image" Target="../media/image93.wmf"/><Relationship Id="rId27" Type="http://schemas.openxmlformats.org/officeDocument/2006/relationships/oleObject" Target="../embeddings/oleObject98.bin"/><Relationship Id="rId30" Type="http://schemas.openxmlformats.org/officeDocument/2006/relationships/image" Target="../media/image97.wmf"/><Relationship Id="rId35" Type="http://schemas.openxmlformats.org/officeDocument/2006/relationships/oleObject" Target="../embeddings/oleObject102.bin"/><Relationship Id="rId43" Type="http://schemas.openxmlformats.org/officeDocument/2006/relationships/oleObject" Target="../embeddings/oleObject106.bin"/><Relationship Id="rId8" Type="http://schemas.openxmlformats.org/officeDocument/2006/relationships/image" Target="../media/image86.wmf"/><Relationship Id="rId3" Type="http://schemas.openxmlformats.org/officeDocument/2006/relationships/oleObject" Target="../embeddings/oleObject86.bin"/><Relationship Id="rId12" Type="http://schemas.openxmlformats.org/officeDocument/2006/relationships/image" Target="../media/image88.wmf"/><Relationship Id="rId17" Type="http://schemas.openxmlformats.org/officeDocument/2006/relationships/oleObject" Target="../embeddings/oleObject93.bin"/><Relationship Id="rId25" Type="http://schemas.openxmlformats.org/officeDocument/2006/relationships/oleObject" Target="../embeddings/oleObject97.bin"/><Relationship Id="rId33" Type="http://schemas.openxmlformats.org/officeDocument/2006/relationships/oleObject" Target="../embeddings/oleObject101.bin"/><Relationship Id="rId38" Type="http://schemas.openxmlformats.org/officeDocument/2006/relationships/image" Target="../media/image101.wmf"/><Relationship Id="rId46" Type="http://schemas.openxmlformats.org/officeDocument/2006/relationships/image" Target="../media/image110.png"/><Relationship Id="rId20" Type="http://schemas.openxmlformats.org/officeDocument/2006/relationships/image" Target="../media/image92.wmf"/><Relationship Id="rId41" Type="http://schemas.openxmlformats.org/officeDocument/2006/relationships/oleObject" Target="../embeddings/oleObject10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9A4C8F-4C3C-4DCB-9FD8-D94372465C1E}"/>
              </a:ext>
            </a:extLst>
          </p:cNvPr>
          <p:cNvSpPr txBox="1"/>
          <p:nvPr/>
        </p:nvSpPr>
        <p:spPr>
          <a:xfrm>
            <a:off x="2189424" y="6064277"/>
            <a:ext cx="9607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99"/>
                </a:solidFill>
                <a:ea typeface="Cambria Math" panose="02040503050406030204" pitchFamily="18" charset="0"/>
              </a:rPr>
              <a:t>Lecture 10:  BCS theory --- </a:t>
            </a:r>
            <a:r>
              <a:rPr lang="en-US" sz="2000" b="1" dirty="0">
                <a:solidFill>
                  <a:srgbClr val="000099"/>
                </a:solidFill>
                <a:ea typeface="Cambria Math" panose="02040503050406030204" pitchFamily="18" charset="0"/>
              </a:rPr>
              <a:t>Thermodynamics, electrodynamics, and the coherence factors</a:t>
            </a:r>
          </a:p>
          <a:p>
            <a:endParaRPr lang="en-US" sz="2000" b="1" dirty="0">
              <a:solidFill>
                <a:srgbClr val="003399"/>
              </a:solidFill>
              <a:ea typeface="Cambria Math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9A4C8F-4C3C-4DCB-9FD8-D94372465C1E}"/>
              </a:ext>
            </a:extLst>
          </p:cNvPr>
          <p:cNvSpPr txBox="1"/>
          <p:nvPr/>
        </p:nvSpPr>
        <p:spPr>
          <a:xfrm>
            <a:off x="2051685" y="229835"/>
            <a:ext cx="8283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Lecture 9:  BCS theory --- </a:t>
            </a:r>
            <a:r>
              <a:rPr lang="en-US" sz="2000" b="1" dirty="0">
                <a:solidFill>
                  <a:srgbClr val="C00000"/>
                </a:solidFill>
                <a:ea typeface="Cambria Math" panose="02040503050406030204" pitchFamily="18" charset="0"/>
              </a:rPr>
              <a:t>Self-consistent solution and quasiparticles </a:t>
            </a:r>
          </a:p>
          <a:p>
            <a:endParaRPr lang="en-US" sz="2000" b="1" dirty="0">
              <a:solidFill>
                <a:srgbClr val="C00000"/>
              </a:solidFill>
              <a:ea typeface="Cambria Math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8814" y="6064277"/>
            <a:ext cx="1105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Cambria Math" panose="02040503050406030204" pitchFamily="18" charset="0"/>
              </a:rPr>
              <a:t>Next time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72353" y="246965"/>
            <a:ext cx="730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Cambria Math" panose="02040503050406030204" pitchFamily="18" charset="0"/>
              </a:rPr>
              <a:t>Today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7736" y="273538"/>
            <a:ext cx="1012873" cy="3161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9493" y="6090850"/>
            <a:ext cx="1577451" cy="3161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DFE85D-3962-4468-AC4C-76417401F8F1}"/>
              </a:ext>
            </a:extLst>
          </p:cNvPr>
          <p:cNvSpPr txBox="1"/>
          <p:nvPr/>
        </p:nvSpPr>
        <p:spPr>
          <a:xfrm>
            <a:off x="1137613" y="1645413"/>
            <a:ext cx="101015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>
                <a:ea typeface="Cambria Math" panose="02040503050406030204" pitchFamily="18" charset="0"/>
              </a:rPr>
              <a:t>D</a:t>
            </a:r>
            <a:r>
              <a:rPr lang="en-US" dirty="0" smtClean="0">
                <a:ea typeface="Cambria Math" panose="02040503050406030204" pitchFamily="18" charset="0"/>
              </a:rPr>
              <a:t>iscussion the BCS theory in four parts:</a:t>
            </a:r>
          </a:p>
          <a:p>
            <a:pPr marL="342900" indent="-342900">
              <a:spcAft>
                <a:spcPts val="1800"/>
              </a:spcAft>
              <a:buAutoNum type="arabicPeriod"/>
            </a:pPr>
            <a:r>
              <a:rPr lang="en-US" dirty="0">
                <a:ea typeface="Cambria Math" panose="02040503050406030204" pitchFamily="18" charset="0"/>
              </a:rPr>
              <a:t>Clues to the mechanism and the Cooper instability problem </a:t>
            </a:r>
          </a:p>
          <a:p>
            <a:pPr marL="342900" indent="-342900">
              <a:spcAft>
                <a:spcPts val="1800"/>
              </a:spcAft>
              <a:buFont typeface="+mj-lt"/>
              <a:buAutoNum type="arabicPeriod"/>
            </a:pPr>
            <a:r>
              <a:rPr lang="en-US" dirty="0">
                <a:ea typeface="Cambria Math" panose="02040503050406030204" pitchFamily="18" charset="0"/>
              </a:rPr>
              <a:t>Attractive interaction and the BCS </a:t>
            </a:r>
            <a:r>
              <a:rPr lang="en-US" dirty="0" err="1">
                <a:ea typeface="Cambria Math" panose="02040503050406030204" pitchFamily="18" charset="0"/>
              </a:rPr>
              <a:t>wavefunction</a:t>
            </a:r>
            <a:r>
              <a:rPr lang="en-US" dirty="0">
                <a:ea typeface="Cambria Math" panose="02040503050406030204" pitchFamily="18" charset="0"/>
              </a:rPr>
              <a:t> and ground state</a:t>
            </a:r>
          </a:p>
          <a:p>
            <a:pPr marL="342900" indent="-342900">
              <a:spcAft>
                <a:spcPts val="1800"/>
              </a:spcAft>
              <a:buFont typeface="+mj-lt"/>
              <a:buAutoNum type="arabicPeriod"/>
            </a:pPr>
            <a:r>
              <a:rPr lang="en-US" dirty="0">
                <a:ea typeface="Cambria Math" panose="02040503050406030204" pitchFamily="18" charset="0"/>
              </a:rPr>
              <a:t>Self-consistent solution and quasiparticles </a:t>
            </a:r>
          </a:p>
          <a:p>
            <a:pPr marL="342900" indent="-342900">
              <a:spcAft>
                <a:spcPts val="1800"/>
              </a:spcAft>
              <a:buFont typeface="+mj-lt"/>
              <a:buAutoNum type="arabicPeriod"/>
            </a:pPr>
            <a:r>
              <a:rPr lang="en-US" dirty="0">
                <a:ea typeface="Cambria Math" panose="02040503050406030204" pitchFamily="18" charset="0"/>
              </a:rPr>
              <a:t>Thermodynamics, electrodynamics, and the coherence factors</a:t>
            </a:r>
          </a:p>
          <a:p>
            <a:pPr>
              <a:spcAft>
                <a:spcPts val="1800"/>
              </a:spcAft>
            </a:pPr>
            <a:endParaRPr lang="en-US" dirty="0" smtClean="0">
              <a:ea typeface="Cambria Math" panose="02040503050406030204" pitchFamily="18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ea typeface="Cambria Math" panose="02040503050406030204" pitchFamily="18" charset="0"/>
              </a:rPr>
              <a:t>	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523043" y="3255498"/>
            <a:ext cx="389206" cy="1735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251" y="475311"/>
            <a:ext cx="902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Charge: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641231"/>
              </p:ext>
            </p:extLst>
          </p:nvPr>
        </p:nvGraphicFramePr>
        <p:xfrm>
          <a:off x="1527175" y="250680"/>
          <a:ext cx="2634388" cy="818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7" name="Equation" r:id="rId3" imgW="2247840" imgH="698400" progId="Equation.DSMT4">
                  <p:embed/>
                </p:oleObj>
              </mc:Choice>
              <mc:Fallback>
                <p:oleObj name="Equation" r:id="rId3" imgW="2247840" imgH="69840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7175" y="250680"/>
                        <a:ext cx="2634388" cy="8185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04880" y="107488"/>
            <a:ext cx="963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9903" y="107488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49108" y="1289563"/>
            <a:ext cx="4401393" cy="2087843"/>
            <a:chOff x="1297704" y="1581141"/>
            <a:chExt cx="4401393" cy="2087843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3286124" y="1924050"/>
              <a:ext cx="0" cy="15001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952625" y="2719388"/>
              <a:ext cx="3048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1381125" y="2104033"/>
              <a:ext cx="3981450" cy="1213841"/>
            </a:xfrm>
            <a:custGeom>
              <a:avLst/>
              <a:gdLst>
                <a:gd name="connsiteX0" fmla="*/ 0 w 3981450"/>
                <a:gd name="connsiteY0" fmla="*/ 1200154 h 1208620"/>
                <a:gd name="connsiteX1" fmla="*/ 1090613 w 3981450"/>
                <a:gd name="connsiteY1" fmla="*/ 1204917 h 1208620"/>
                <a:gd name="connsiteX2" fmla="*/ 1371600 w 3981450"/>
                <a:gd name="connsiteY2" fmla="*/ 1152529 h 1208620"/>
                <a:gd name="connsiteX3" fmla="*/ 1819275 w 3981450"/>
                <a:gd name="connsiteY3" fmla="*/ 742954 h 1208620"/>
                <a:gd name="connsiteX4" fmla="*/ 2052638 w 3981450"/>
                <a:gd name="connsiteY4" fmla="*/ 333379 h 1208620"/>
                <a:gd name="connsiteX5" fmla="*/ 2438400 w 3981450"/>
                <a:gd name="connsiteY5" fmla="*/ 33342 h 1208620"/>
                <a:gd name="connsiteX6" fmla="*/ 2695575 w 3981450"/>
                <a:gd name="connsiteY6" fmla="*/ 4767 h 1208620"/>
                <a:gd name="connsiteX7" fmla="*/ 3981450 w 3981450"/>
                <a:gd name="connsiteY7" fmla="*/ 9529 h 1208620"/>
                <a:gd name="connsiteX0" fmla="*/ 0 w 3981450"/>
                <a:gd name="connsiteY0" fmla="*/ 1200154 h 1208620"/>
                <a:gd name="connsiteX1" fmla="*/ 1090613 w 3981450"/>
                <a:gd name="connsiteY1" fmla="*/ 1204917 h 1208620"/>
                <a:gd name="connsiteX2" fmla="*/ 1371600 w 3981450"/>
                <a:gd name="connsiteY2" fmla="*/ 1152529 h 1208620"/>
                <a:gd name="connsiteX3" fmla="*/ 1809750 w 3981450"/>
                <a:gd name="connsiteY3" fmla="*/ 714379 h 1208620"/>
                <a:gd name="connsiteX4" fmla="*/ 2052638 w 3981450"/>
                <a:gd name="connsiteY4" fmla="*/ 333379 h 1208620"/>
                <a:gd name="connsiteX5" fmla="*/ 2438400 w 3981450"/>
                <a:gd name="connsiteY5" fmla="*/ 33342 h 1208620"/>
                <a:gd name="connsiteX6" fmla="*/ 2695575 w 3981450"/>
                <a:gd name="connsiteY6" fmla="*/ 4767 h 1208620"/>
                <a:gd name="connsiteX7" fmla="*/ 3981450 w 3981450"/>
                <a:gd name="connsiteY7" fmla="*/ 9529 h 1208620"/>
                <a:gd name="connsiteX0" fmla="*/ 0 w 3981450"/>
                <a:gd name="connsiteY0" fmla="*/ 1200154 h 1212854"/>
                <a:gd name="connsiteX1" fmla="*/ 1090613 w 3981450"/>
                <a:gd name="connsiteY1" fmla="*/ 1204917 h 1212854"/>
                <a:gd name="connsiteX2" fmla="*/ 1481138 w 3981450"/>
                <a:gd name="connsiteY2" fmla="*/ 1095379 h 1212854"/>
                <a:gd name="connsiteX3" fmla="*/ 1809750 w 3981450"/>
                <a:gd name="connsiteY3" fmla="*/ 714379 h 1212854"/>
                <a:gd name="connsiteX4" fmla="*/ 2052638 w 3981450"/>
                <a:gd name="connsiteY4" fmla="*/ 333379 h 1212854"/>
                <a:gd name="connsiteX5" fmla="*/ 2438400 w 3981450"/>
                <a:gd name="connsiteY5" fmla="*/ 33342 h 1212854"/>
                <a:gd name="connsiteX6" fmla="*/ 2695575 w 3981450"/>
                <a:gd name="connsiteY6" fmla="*/ 4767 h 1212854"/>
                <a:gd name="connsiteX7" fmla="*/ 3981450 w 3981450"/>
                <a:gd name="connsiteY7" fmla="*/ 9529 h 1212854"/>
                <a:gd name="connsiteX0" fmla="*/ 0 w 3981450"/>
                <a:gd name="connsiteY0" fmla="*/ 1199736 h 1212436"/>
                <a:gd name="connsiteX1" fmla="*/ 1090613 w 3981450"/>
                <a:gd name="connsiteY1" fmla="*/ 1204499 h 1212436"/>
                <a:gd name="connsiteX2" fmla="*/ 1481138 w 3981450"/>
                <a:gd name="connsiteY2" fmla="*/ 1094961 h 1212436"/>
                <a:gd name="connsiteX3" fmla="*/ 1809750 w 3981450"/>
                <a:gd name="connsiteY3" fmla="*/ 713961 h 1212436"/>
                <a:gd name="connsiteX4" fmla="*/ 2052638 w 3981450"/>
                <a:gd name="connsiteY4" fmla="*/ 332961 h 1212436"/>
                <a:gd name="connsiteX5" fmla="*/ 2371725 w 3981450"/>
                <a:gd name="connsiteY5" fmla="*/ 71024 h 1212436"/>
                <a:gd name="connsiteX6" fmla="*/ 2695575 w 3981450"/>
                <a:gd name="connsiteY6" fmla="*/ 4349 h 1212436"/>
                <a:gd name="connsiteX7" fmla="*/ 3981450 w 3981450"/>
                <a:gd name="connsiteY7" fmla="*/ 9111 h 1212436"/>
                <a:gd name="connsiteX0" fmla="*/ 0 w 3981450"/>
                <a:gd name="connsiteY0" fmla="*/ 1199736 h 1212436"/>
                <a:gd name="connsiteX1" fmla="*/ 1090613 w 3981450"/>
                <a:gd name="connsiteY1" fmla="*/ 1204499 h 1212436"/>
                <a:gd name="connsiteX2" fmla="*/ 1481138 w 3981450"/>
                <a:gd name="connsiteY2" fmla="*/ 1094961 h 1212436"/>
                <a:gd name="connsiteX3" fmla="*/ 1843088 w 3981450"/>
                <a:gd name="connsiteY3" fmla="*/ 704436 h 1212436"/>
                <a:gd name="connsiteX4" fmla="*/ 2052638 w 3981450"/>
                <a:gd name="connsiteY4" fmla="*/ 332961 h 1212436"/>
                <a:gd name="connsiteX5" fmla="*/ 2371725 w 3981450"/>
                <a:gd name="connsiteY5" fmla="*/ 71024 h 1212436"/>
                <a:gd name="connsiteX6" fmla="*/ 2695575 w 3981450"/>
                <a:gd name="connsiteY6" fmla="*/ 4349 h 1212436"/>
                <a:gd name="connsiteX7" fmla="*/ 3981450 w 3981450"/>
                <a:gd name="connsiteY7" fmla="*/ 9111 h 1212436"/>
                <a:gd name="connsiteX0" fmla="*/ 0 w 3981450"/>
                <a:gd name="connsiteY0" fmla="*/ 1199736 h 1212436"/>
                <a:gd name="connsiteX1" fmla="*/ 1090613 w 3981450"/>
                <a:gd name="connsiteY1" fmla="*/ 1204499 h 1212436"/>
                <a:gd name="connsiteX2" fmla="*/ 1481138 w 3981450"/>
                <a:gd name="connsiteY2" fmla="*/ 1094961 h 1212436"/>
                <a:gd name="connsiteX3" fmla="*/ 1843088 w 3981450"/>
                <a:gd name="connsiteY3" fmla="*/ 704436 h 1212436"/>
                <a:gd name="connsiteX4" fmla="*/ 2090738 w 3981450"/>
                <a:gd name="connsiteY4" fmla="*/ 342486 h 1212436"/>
                <a:gd name="connsiteX5" fmla="*/ 2371725 w 3981450"/>
                <a:gd name="connsiteY5" fmla="*/ 71024 h 1212436"/>
                <a:gd name="connsiteX6" fmla="*/ 2695575 w 3981450"/>
                <a:gd name="connsiteY6" fmla="*/ 4349 h 1212436"/>
                <a:gd name="connsiteX7" fmla="*/ 3981450 w 3981450"/>
                <a:gd name="connsiteY7" fmla="*/ 9111 h 1212436"/>
                <a:gd name="connsiteX0" fmla="*/ 0 w 3981450"/>
                <a:gd name="connsiteY0" fmla="*/ 1201141 h 1213841"/>
                <a:gd name="connsiteX1" fmla="*/ 1090613 w 3981450"/>
                <a:gd name="connsiteY1" fmla="*/ 1205904 h 1213841"/>
                <a:gd name="connsiteX2" fmla="*/ 1481138 w 3981450"/>
                <a:gd name="connsiteY2" fmla="*/ 1096366 h 1213841"/>
                <a:gd name="connsiteX3" fmla="*/ 1843088 w 3981450"/>
                <a:gd name="connsiteY3" fmla="*/ 705841 h 1213841"/>
                <a:gd name="connsiteX4" fmla="*/ 2090738 w 3981450"/>
                <a:gd name="connsiteY4" fmla="*/ 343891 h 1213841"/>
                <a:gd name="connsiteX5" fmla="*/ 2352675 w 3981450"/>
                <a:gd name="connsiteY5" fmla="*/ 91479 h 1213841"/>
                <a:gd name="connsiteX6" fmla="*/ 2695575 w 3981450"/>
                <a:gd name="connsiteY6" fmla="*/ 5754 h 1213841"/>
                <a:gd name="connsiteX7" fmla="*/ 3981450 w 3981450"/>
                <a:gd name="connsiteY7" fmla="*/ 10516 h 121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81450" h="1213841">
                  <a:moveTo>
                    <a:pt x="0" y="1201141"/>
                  </a:moveTo>
                  <a:cubicBezTo>
                    <a:pt x="431006" y="1207491"/>
                    <a:pt x="843757" y="1223366"/>
                    <a:pt x="1090613" y="1205904"/>
                  </a:cubicBezTo>
                  <a:cubicBezTo>
                    <a:pt x="1337469" y="1188442"/>
                    <a:pt x="1355725" y="1179710"/>
                    <a:pt x="1481138" y="1096366"/>
                  </a:cubicBezTo>
                  <a:cubicBezTo>
                    <a:pt x="1606551" y="1013022"/>
                    <a:pt x="1741488" y="831254"/>
                    <a:pt x="1843088" y="705841"/>
                  </a:cubicBezTo>
                  <a:cubicBezTo>
                    <a:pt x="1944688" y="580429"/>
                    <a:pt x="2005807" y="446285"/>
                    <a:pt x="2090738" y="343891"/>
                  </a:cubicBezTo>
                  <a:cubicBezTo>
                    <a:pt x="2175669" y="241497"/>
                    <a:pt x="2251869" y="147835"/>
                    <a:pt x="2352675" y="91479"/>
                  </a:cubicBezTo>
                  <a:cubicBezTo>
                    <a:pt x="2453481" y="35123"/>
                    <a:pt x="2424112" y="19248"/>
                    <a:pt x="2695575" y="5754"/>
                  </a:cubicBezTo>
                  <a:cubicBezTo>
                    <a:pt x="2967038" y="-7740"/>
                    <a:pt x="3467100" y="6150"/>
                    <a:pt x="3981450" y="10516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/>
            </p:nvPr>
          </p:nvGraphicFramePr>
          <p:xfrm>
            <a:off x="3152774" y="1581141"/>
            <a:ext cx="2667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98" name="Equation" r:id="rId5" imgW="266400" imgH="291960" progId="Equation.DSMT4">
                    <p:embed/>
                  </p:oleObj>
                </mc:Choice>
                <mc:Fallback>
                  <p:oleObj name="Equation" r:id="rId5" imgW="266400" imgH="291960" progId="Equation.DSMT4">
                    <p:embed/>
                    <p:pic>
                      <p:nvPicPr>
                        <p:cNvPr id="10" name="Object 9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152774" y="1581141"/>
                          <a:ext cx="266700" cy="292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/>
            </p:nvPr>
          </p:nvGraphicFramePr>
          <p:xfrm>
            <a:off x="5133975" y="2573338"/>
            <a:ext cx="2286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99" name="Equation" r:id="rId7" imgW="228600" imgH="291960" progId="Equation.DSMT4">
                    <p:embed/>
                  </p:oleObj>
                </mc:Choice>
                <mc:Fallback>
                  <p:oleObj name="Equation" r:id="rId7" imgW="228600" imgH="291960" progId="Equation.DSMT4">
                    <p:embed/>
                    <p:pic>
                      <p:nvPicPr>
                        <p:cNvPr id="11" name="Object 10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133975" y="2573338"/>
                          <a:ext cx="228600" cy="292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3819672" y="1772206"/>
              <a:ext cx="18794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</a:t>
              </a:r>
              <a:r>
                <a:rPr lang="en-US" dirty="0" smtClean="0"/>
                <a:t>lectron –like </a:t>
              </a:r>
              <a:r>
                <a:rPr lang="en-US" dirty="0" err="1"/>
                <a:t>q</a:t>
              </a:r>
              <a:r>
                <a:rPr lang="en-US" dirty="0" err="1" smtClean="0"/>
                <a:t>p’s</a:t>
              </a:r>
              <a:endParaRPr lang="en-US" dirty="0" smtClean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97704" y="3299652"/>
              <a:ext cx="14150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  <a:r>
                <a:rPr lang="en-US" dirty="0" smtClean="0"/>
                <a:t>ole-like </a:t>
              </a:r>
              <a:r>
                <a:rPr lang="en-US" dirty="0" err="1"/>
                <a:t>q</a:t>
              </a:r>
              <a:r>
                <a:rPr lang="en-US" dirty="0" err="1" smtClean="0"/>
                <a:t>p’s</a:t>
              </a:r>
              <a:endParaRPr lang="en-US" dirty="0" smtClean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086995" y="1618091"/>
            <a:ext cx="5638800" cy="1214710"/>
            <a:chOff x="1072515" y="4329028"/>
            <a:chExt cx="5638800" cy="1214710"/>
          </a:xfrm>
        </p:grpSpPr>
        <p:sp>
          <p:nvSpPr>
            <p:cNvPr id="15" name="TextBox 14"/>
            <p:cNvSpPr txBox="1"/>
            <p:nvPr/>
          </p:nvSpPr>
          <p:spPr>
            <a:xfrm>
              <a:off x="1072515" y="4343409"/>
              <a:ext cx="5638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Dependence of charge on          means the </a:t>
              </a:r>
              <a:r>
                <a:rPr lang="en-US" dirty="0" err="1" smtClean="0"/>
                <a:t>qp</a:t>
              </a:r>
              <a:r>
                <a:rPr lang="en-US" dirty="0" smtClean="0"/>
                <a:t> changes </a:t>
              </a:r>
              <a:r>
                <a:rPr lang="en-US" u="sng" dirty="0" smtClean="0"/>
                <a:t>charge</a:t>
              </a:r>
              <a:r>
                <a:rPr lang="en-US" dirty="0" smtClean="0"/>
                <a:t> as it accelerates         </a:t>
              </a:r>
            </a:p>
            <a:p>
              <a:endParaRPr lang="en-US" dirty="0"/>
            </a:p>
            <a:p>
              <a:r>
                <a:rPr lang="en-US" dirty="0" err="1" smtClean="0"/>
                <a:t>qp’s</a:t>
              </a:r>
              <a:r>
                <a:rPr lang="en-US" dirty="0" smtClean="0"/>
                <a:t> not independent particles (many body system.)</a:t>
              </a:r>
            </a:p>
          </p:txBody>
        </p: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9782057"/>
                </p:ext>
              </p:extLst>
            </p:nvPr>
          </p:nvGraphicFramePr>
          <p:xfrm>
            <a:off x="3741593" y="4329028"/>
            <a:ext cx="280368" cy="369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00" name="Equation" r:id="rId9" imgW="164880" imgH="279360" progId="Equation.DSMT4">
                    <p:embed/>
                  </p:oleObj>
                </mc:Choice>
                <mc:Fallback>
                  <p:oleObj name="Equation" r:id="rId9" imgW="164880" imgH="279360" progId="Equation.DSMT4">
                    <p:embed/>
                    <p:pic>
                      <p:nvPicPr>
                        <p:cNvPr id="16" name="Object 15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741593" y="4329028"/>
                          <a:ext cx="280368" cy="36933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495216"/>
              </p:ext>
            </p:extLst>
          </p:nvPr>
        </p:nvGraphicFramePr>
        <p:xfrm>
          <a:off x="445654" y="3903189"/>
          <a:ext cx="3572674" cy="735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1" name="Equation" r:id="rId11" imgW="3390840" imgH="698400" progId="Equation.DSMT4">
                  <p:embed/>
                </p:oleObj>
              </mc:Choice>
              <mc:Fallback>
                <p:oleObj name="Equation" r:id="rId11" imgW="3390840" imgH="69840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45654" y="3903189"/>
                        <a:ext cx="3572674" cy="7359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511720"/>
              </p:ext>
            </p:extLst>
          </p:nvPr>
        </p:nvGraphicFramePr>
        <p:xfrm>
          <a:off x="445654" y="5240459"/>
          <a:ext cx="3746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2" name="Equation" r:id="rId13" imgW="3746160" imgH="698400" progId="Equation.DSMT4">
                  <p:embed/>
                </p:oleObj>
              </mc:Choice>
              <mc:Fallback>
                <p:oleObj name="Equation" r:id="rId13" imgW="3746160" imgH="69840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45654" y="5240459"/>
                        <a:ext cx="37465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984284"/>
              </p:ext>
            </p:extLst>
          </p:nvPr>
        </p:nvGraphicFramePr>
        <p:xfrm>
          <a:off x="4016941" y="3628971"/>
          <a:ext cx="481709" cy="347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3" name="Equation" r:id="rId15" imgW="457200" imgH="330120" progId="Equation.DSMT4">
                  <p:embed/>
                </p:oleObj>
              </mc:Choice>
              <mc:Fallback>
                <p:oleObj name="Equation" r:id="rId15" imgW="457200" imgH="33012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016941" y="3628971"/>
                        <a:ext cx="481709" cy="3479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H="1">
            <a:off x="3739070" y="3808597"/>
            <a:ext cx="247650" cy="189185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07144" y="5128044"/>
            <a:ext cx="6410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Again, shows that </a:t>
            </a:r>
            <a:r>
              <a:rPr lang="en-US" dirty="0" err="1" smtClean="0"/>
              <a:t>qp’s</a:t>
            </a:r>
            <a:r>
              <a:rPr lang="en-US" dirty="0" smtClean="0"/>
              <a:t> are not independent of condensate.</a:t>
            </a:r>
          </a:p>
          <a:p>
            <a:endParaRPr lang="en-US" dirty="0" smtClean="0"/>
          </a:p>
          <a:p>
            <a:r>
              <a:rPr lang="en-US" dirty="0" smtClean="0"/>
              <a:t>QP’s have mixed electron hole character</a:t>
            </a:r>
          </a:p>
        </p:txBody>
      </p:sp>
    </p:spTree>
    <p:extLst>
      <p:ext uri="{BB962C8B-B14F-4D97-AF65-F5344CB8AC3E}">
        <p14:creationId xmlns:p14="http://schemas.microsoft.com/office/powerpoint/2010/main" val="26539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925" y="401596"/>
            <a:ext cx="186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Density of states: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409523"/>
              </p:ext>
            </p:extLst>
          </p:nvPr>
        </p:nvGraphicFramePr>
        <p:xfrm>
          <a:off x="2230582" y="341429"/>
          <a:ext cx="1147090" cy="480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8" name="Equation" r:id="rId3" imgW="545760" imgH="228600" progId="Equation.DSMT4">
                  <p:embed/>
                </p:oleObj>
              </mc:Choice>
              <mc:Fallback>
                <p:oleObj name="Equation" r:id="rId3" imgW="545760" imgH="22860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30582" y="341429"/>
                        <a:ext cx="1147090" cy="4801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3955278" y="419704"/>
            <a:ext cx="14092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map over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918740"/>
              </p:ext>
            </p:extLst>
          </p:nvPr>
        </p:nvGraphicFramePr>
        <p:xfrm>
          <a:off x="472724" y="1152867"/>
          <a:ext cx="4625750" cy="497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9" name="Equation" r:id="rId5" imgW="2361960" imgH="253800" progId="Equation.DSMT4">
                  <p:embed/>
                </p:oleObj>
              </mc:Choice>
              <mc:Fallback>
                <p:oleObj name="Equation" r:id="rId5" imgW="2361960" imgH="2538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2724" y="1152867"/>
                        <a:ext cx="4625750" cy="4973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836023"/>
              </p:ext>
            </p:extLst>
          </p:nvPr>
        </p:nvGraphicFramePr>
        <p:xfrm>
          <a:off x="670423" y="1728579"/>
          <a:ext cx="2319945" cy="813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0" name="Equation" r:id="rId7" imgW="1231560" imgH="431640" progId="Equation.DSMT4">
                  <p:embed/>
                </p:oleObj>
              </mc:Choice>
              <mc:Fallback>
                <p:oleObj name="Equation" r:id="rId7" imgW="1231560" imgH="431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70423" y="1728579"/>
                        <a:ext cx="2319945" cy="813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113404"/>
              </p:ext>
            </p:extLst>
          </p:nvPr>
        </p:nvGraphicFramePr>
        <p:xfrm>
          <a:off x="1788459" y="2657746"/>
          <a:ext cx="2403818" cy="1414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1" name="Equation" r:id="rId9" imgW="1295280" imgH="761760" progId="Equation.DSMT4">
                  <p:embed/>
                </p:oleObj>
              </mc:Choice>
              <mc:Fallback>
                <p:oleObj name="Equation" r:id="rId9" imgW="1295280" imgH="7617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88459" y="2657746"/>
                        <a:ext cx="2403818" cy="14140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41293"/>
              </p:ext>
            </p:extLst>
          </p:nvPr>
        </p:nvGraphicFramePr>
        <p:xfrm>
          <a:off x="5018742" y="3471219"/>
          <a:ext cx="862675" cy="35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2" name="Equation" r:id="rId11" imgW="406080" imgH="164880" progId="Equation.DSMT4">
                  <p:embed/>
                </p:oleObj>
              </mc:Choice>
              <mc:Fallback>
                <p:oleObj name="Equation" r:id="rId11" imgW="406080" imgH="1648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018742" y="3471219"/>
                        <a:ext cx="862675" cy="350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1425969"/>
              </p:ext>
            </p:extLst>
          </p:nvPr>
        </p:nvGraphicFramePr>
        <p:xfrm>
          <a:off x="5018742" y="2816894"/>
          <a:ext cx="863668" cy="350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3" name="Equation" r:id="rId13" imgW="406080" imgH="164880" progId="Equation.DSMT4">
                  <p:embed/>
                </p:oleObj>
              </mc:Choice>
              <mc:Fallback>
                <p:oleObj name="Equation" r:id="rId13" imgW="406080" imgH="1648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018742" y="2816894"/>
                        <a:ext cx="863668" cy="3508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6525517" y="2084167"/>
            <a:ext cx="4670209" cy="2644363"/>
            <a:chOff x="1091764" y="5133723"/>
            <a:chExt cx="4670209" cy="2644363"/>
          </a:xfrm>
        </p:grpSpPr>
        <p:graphicFrame>
          <p:nvGraphicFramePr>
            <p:cNvPr id="11" name="Object 10"/>
            <p:cNvGraphicFramePr>
              <a:graphicFrameLocks noChangeAspect="1"/>
            </p:cNvGraphicFramePr>
            <p:nvPr>
              <p:extLst/>
            </p:nvPr>
          </p:nvGraphicFramePr>
          <p:xfrm>
            <a:off x="1091764" y="6288191"/>
            <a:ext cx="399441" cy="4493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24" name="Equation" r:id="rId15" imgW="203040" imgH="228600" progId="Equation.DSMT4">
                    <p:embed/>
                  </p:oleObj>
                </mc:Choice>
                <mc:Fallback>
                  <p:oleObj name="Equation" r:id="rId15" imgW="203040" imgH="228600" progId="Equation.DSMT4">
                    <p:embed/>
                    <p:pic>
                      <p:nvPicPr>
                        <p:cNvPr id="11" name="Object 10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091764" y="6288191"/>
                          <a:ext cx="399441" cy="44937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/>
            </p:nvPr>
          </p:nvGraphicFramePr>
          <p:xfrm>
            <a:off x="2290965" y="7299132"/>
            <a:ext cx="405269" cy="4789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25" name="Equation" r:id="rId17" imgW="139680" imgH="164880" progId="Equation.DSMT4">
                    <p:embed/>
                  </p:oleObj>
                </mc:Choice>
                <mc:Fallback>
                  <p:oleObj name="Equation" r:id="rId17" imgW="139680" imgH="164880" progId="Equation.DSMT4">
                    <p:embed/>
                    <p:pic>
                      <p:nvPicPr>
                        <p:cNvPr id="12" name="Object 11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2290965" y="7299132"/>
                          <a:ext cx="405269" cy="47895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5443580" y="6494223"/>
            <a:ext cx="318393" cy="3449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26" name="Equation" r:id="rId19" imgW="152280" imgH="164880" progId="Equation.DSMT4">
                    <p:embed/>
                  </p:oleObj>
                </mc:Choice>
                <mc:Fallback>
                  <p:oleObj name="Equation" r:id="rId19" imgW="152280" imgH="164880" progId="Equation.DSMT4">
                    <p:embed/>
                    <p:pic>
                      <p:nvPicPr>
                        <p:cNvPr id="13" name="Object 12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5443580" y="6494223"/>
                          <a:ext cx="318393" cy="34492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>
              <p:extLst/>
            </p:nvPr>
          </p:nvGraphicFramePr>
          <p:xfrm>
            <a:off x="4001103" y="6217315"/>
            <a:ext cx="399441" cy="4493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27" name="Equation" r:id="rId21" imgW="203040" imgH="228600" progId="Equation.DSMT4">
                    <p:embed/>
                  </p:oleObj>
                </mc:Choice>
                <mc:Fallback>
                  <p:oleObj name="Equation" r:id="rId21" imgW="203040" imgH="228600" progId="Equation.DSMT4">
                    <p:embed/>
                    <p:pic>
                      <p:nvPicPr>
                        <p:cNvPr id="14" name="Object 13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4001103" y="6217315"/>
                          <a:ext cx="399441" cy="44937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/>
            </p:nvPr>
          </p:nvGraphicFramePr>
          <p:xfrm>
            <a:off x="4323207" y="6512876"/>
            <a:ext cx="473075" cy="449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28" name="Equation" r:id="rId22" imgW="241200" imgH="228600" progId="Equation.DSMT4">
                    <p:embed/>
                  </p:oleObj>
                </mc:Choice>
                <mc:Fallback>
                  <p:oleObj name="Equation" r:id="rId22" imgW="241200" imgH="228600" progId="Equation.DSMT4">
                    <p:embed/>
                    <p:pic>
                      <p:nvPicPr>
                        <p:cNvPr id="15" name="Object 14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4323207" y="6512876"/>
                          <a:ext cx="473075" cy="4492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6" name="Straight Arrow Connector 15"/>
            <p:cNvCxnSpPr/>
            <p:nvPr/>
          </p:nvCxnSpPr>
          <p:spPr>
            <a:xfrm flipV="1">
              <a:off x="1766171" y="5611660"/>
              <a:ext cx="0" cy="167464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1767408" y="7286302"/>
              <a:ext cx="3081396" cy="1239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/>
            <p:cNvGrpSpPr/>
            <p:nvPr/>
          </p:nvGrpSpPr>
          <p:grpSpPr>
            <a:xfrm>
              <a:off x="2497322" y="5133723"/>
              <a:ext cx="1851879" cy="1487745"/>
              <a:chOff x="5062348" y="4710144"/>
              <a:chExt cx="1814441" cy="1605480"/>
            </a:xfrm>
          </p:grpSpPr>
          <p:sp>
            <p:nvSpPr>
              <p:cNvPr id="28" name="Arc 27"/>
              <p:cNvSpPr/>
              <p:nvPr/>
            </p:nvSpPr>
            <p:spPr>
              <a:xfrm rot="12101395">
                <a:off x="5062348" y="4710144"/>
                <a:ext cx="1805080" cy="1591460"/>
              </a:xfrm>
              <a:prstGeom prst="arc">
                <a:avLst>
                  <a:gd name="adj1" fmla="val 14459126"/>
                  <a:gd name="adj2" fmla="val 21095092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" name="Straight Connector 28"/>
              <p:cNvCxnSpPr/>
              <p:nvPr/>
            </p:nvCxnSpPr>
            <p:spPr>
              <a:xfrm>
                <a:off x="5964888" y="6315624"/>
                <a:ext cx="91190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Rectangle 18"/>
            <p:cNvSpPr/>
            <p:nvPr/>
          </p:nvSpPr>
          <p:spPr>
            <a:xfrm>
              <a:off x="1799339" y="6666686"/>
              <a:ext cx="669208" cy="58190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2497322" y="5611660"/>
              <a:ext cx="0" cy="1687034"/>
            </a:xfrm>
            <a:prstGeom prst="line">
              <a:avLst/>
            </a:prstGeom>
            <a:ln w="1270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794947" y="6633994"/>
              <a:ext cx="252826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/>
            <p:cNvGrpSpPr/>
            <p:nvPr/>
          </p:nvGrpSpPr>
          <p:grpSpPr>
            <a:xfrm>
              <a:off x="2516412" y="5265334"/>
              <a:ext cx="1842875" cy="1378311"/>
              <a:chOff x="2516412" y="5265334"/>
              <a:chExt cx="1842875" cy="1378311"/>
            </a:xfrm>
          </p:grpSpPr>
          <p:sp>
            <p:nvSpPr>
              <p:cNvPr id="24" name="Isosceles Triangle 23"/>
              <p:cNvSpPr/>
              <p:nvPr/>
            </p:nvSpPr>
            <p:spPr>
              <a:xfrm>
                <a:off x="2519473" y="6132853"/>
                <a:ext cx="585000" cy="490996"/>
              </a:xfrm>
              <a:prstGeom prst="triangle">
                <a:avLst>
                  <a:gd name="adj" fmla="val 0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Isosceles Triangle 24"/>
              <p:cNvSpPr/>
              <p:nvPr/>
            </p:nvSpPr>
            <p:spPr>
              <a:xfrm>
                <a:off x="2516412" y="5877058"/>
                <a:ext cx="176031" cy="518024"/>
              </a:xfrm>
              <a:prstGeom prst="triangle">
                <a:avLst>
                  <a:gd name="adj" fmla="val 0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Isosceles Triangle 25"/>
              <p:cNvSpPr/>
              <p:nvPr/>
            </p:nvSpPr>
            <p:spPr>
              <a:xfrm rot="5400000" flipH="1">
                <a:off x="2991457" y="6281998"/>
                <a:ext cx="167476" cy="518024"/>
              </a:xfrm>
              <a:prstGeom prst="triangle">
                <a:avLst>
                  <a:gd name="adj" fmla="val 0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Arc 26"/>
              <p:cNvSpPr/>
              <p:nvPr/>
            </p:nvSpPr>
            <p:spPr>
              <a:xfrm rot="11581170">
                <a:off x="2516962" y="5265334"/>
                <a:ext cx="1842325" cy="1378311"/>
              </a:xfrm>
              <a:prstGeom prst="arc">
                <a:avLst>
                  <a:gd name="adj1" fmla="val 17059506"/>
                  <a:gd name="adj2" fmla="val 20428628"/>
                </a:avLst>
              </a:prstGeom>
              <a:ln w="381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3" name="Straight Arrow Connector 22"/>
            <p:cNvCxnSpPr/>
            <p:nvPr/>
          </p:nvCxnSpPr>
          <p:spPr>
            <a:xfrm flipV="1">
              <a:off x="2128644" y="6414307"/>
              <a:ext cx="501041" cy="56113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1425179" y="5237011"/>
            <a:ext cx="6348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States below gap (NORMAL STATE) pushed up to peak at gap edge</a:t>
            </a:r>
            <a:endParaRPr lang="en-US" dirty="0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19360"/>
              </p:ext>
            </p:extLst>
          </p:nvPr>
        </p:nvGraphicFramePr>
        <p:xfrm>
          <a:off x="7812917" y="5283153"/>
          <a:ext cx="835641" cy="393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9" name="Equation" r:id="rId24" imgW="431640" imgH="203040" progId="Equation.DSMT4">
                  <p:embed/>
                </p:oleObj>
              </mc:Choice>
              <mc:Fallback>
                <p:oleObj name="Equation" r:id="rId24" imgW="431640" imgH="20304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7812917" y="5283153"/>
                        <a:ext cx="835641" cy="3932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/>
          <p:cNvSpPr/>
          <p:nvPr/>
        </p:nvSpPr>
        <p:spPr>
          <a:xfrm>
            <a:off x="1384205" y="5829161"/>
            <a:ext cx="4241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Tunneling and transport are probes of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32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110" y="88708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BCS Model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6461" y="750933"/>
            <a:ext cx="1635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GROUND STATE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36233"/>
              </p:ext>
            </p:extLst>
          </p:nvPr>
        </p:nvGraphicFramePr>
        <p:xfrm>
          <a:off x="2727334" y="1160339"/>
          <a:ext cx="1460074" cy="729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" name="Equation" r:id="rId3" imgW="965160" imgH="482400" progId="Equation.DSMT4">
                  <p:embed/>
                </p:oleObj>
              </mc:Choice>
              <mc:Fallback>
                <p:oleObj name="Equation" r:id="rId3" imgW="965160" imgH="4824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27334" y="1160339"/>
                        <a:ext cx="1460074" cy="7293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750127"/>
              </p:ext>
            </p:extLst>
          </p:nvPr>
        </p:nvGraphicFramePr>
        <p:xfrm>
          <a:off x="4814215" y="1241789"/>
          <a:ext cx="1619419" cy="511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" name="Equation" r:id="rId5" imgW="927000" imgH="291960" progId="Equation.DSMT4">
                  <p:embed/>
                </p:oleObj>
              </mc:Choice>
              <mc:Fallback>
                <p:oleObj name="Equation" r:id="rId5" imgW="927000" imgH="2919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14215" y="1241789"/>
                        <a:ext cx="1619419" cy="5110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667591"/>
              </p:ext>
            </p:extLst>
          </p:nvPr>
        </p:nvGraphicFramePr>
        <p:xfrm>
          <a:off x="7289652" y="1144440"/>
          <a:ext cx="1510283" cy="608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" name="Equation" r:id="rId7" imgW="977760" imgH="393480" progId="Equation.DSMT4">
                  <p:embed/>
                </p:oleObj>
              </mc:Choice>
              <mc:Fallback>
                <p:oleObj name="Equation" r:id="rId7" imgW="97776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89652" y="1144440"/>
                        <a:ext cx="1510283" cy="6084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516461" y="3005007"/>
            <a:ext cx="17434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QUASIPARTICLES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232051"/>
              </p:ext>
            </p:extLst>
          </p:nvPr>
        </p:nvGraphicFramePr>
        <p:xfrm>
          <a:off x="821375" y="3552652"/>
          <a:ext cx="1290902" cy="791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" name="Equation" r:id="rId9" imgW="787320" imgH="482400" progId="Equation.DSMT4">
                  <p:embed/>
                </p:oleObj>
              </mc:Choice>
              <mc:Fallback>
                <p:oleObj name="Equation" r:id="rId9" imgW="787320" imgH="4824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21375" y="3552652"/>
                        <a:ext cx="1290902" cy="7911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537211"/>
              </p:ext>
            </p:extLst>
          </p:nvPr>
        </p:nvGraphicFramePr>
        <p:xfrm>
          <a:off x="2589333" y="3607121"/>
          <a:ext cx="1474509" cy="836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2" name="Equation" r:id="rId11" imgW="850680" imgH="482400" progId="Equation.DSMT4">
                  <p:embed/>
                </p:oleObj>
              </mc:Choice>
              <mc:Fallback>
                <p:oleObj name="Equation" r:id="rId11" imgW="850680" imgH="4824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589333" y="3607121"/>
                        <a:ext cx="1474509" cy="8362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272615"/>
              </p:ext>
            </p:extLst>
          </p:nvPr>
        </p:nvGraphicFramePr>
        <p:xfrm>
          <a:off x="4681747" y="3715657"/>
          <a:ext cx="1907271" cy="4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3" name="Equation" r:id="rId13" imgW="1041120" imgH="253800" progId="Equation.DSMT4">
                  <p:embed/>
                </p:oleObj>
              </mc:Choice>
              <mc:Fallback>
                <p:oleObj name="Equation" r:id="rId13" imgW="1041120" imgH="2538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681747" y="3715657"/>
                        <a:ext cx="1907271" cy="465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470617"/>
              </p:ext>
            </p:extLst>
          </p:nvPr>
        </p:nvGraphicFramePr>
        <p:xfrm>
          <a:off x="1714623" y="4533339"/>
          <a:ext cx="2338388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4" name="Equation" r:id="rId15" imgW="1549080" imgH="1091880" progId="Equation.DSMT4">
                  <p:embed/>
                </p:oleObj>
              </mc:Choice>
              <mc:Fallback>
                <p:oleObj name="Equation" r:id="rId15" imgW="1549080" imgH="10918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714623" y="4533339"/>
                        <a:ext cx="2338388" cy="165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943754"/>
              </p:ext>
            </p:extLst>
          </p:nvPr>
        </p:nvGraphicFramePr>
        <p:xfrm>
          <a:off x="969391" y="5652321"/>
          <a:ext cx="1939925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5" name="Equation" r:id="rId17" imgW="1193760" imgH="393480" progId="Equation.DSMT4">
                  <p:embed/>
                </p:oleObj>
              </mc:Choice>
              <mc:Fallback>
                <p:oleObj name="Equation" r:id="rId17" imgW="1193760" imgH="393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69391" y="5652321"/>
                        <a:ext cx="1939925" cy="639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7962208" y="2801511"/>
            <a:ext cx="1745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Self-consistency:</a:t>
            </a:r>
            <a:endParaRPr lang="en-US" dirty="0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17762"/>
              </p:ext>
            </p:extLst>
          </p:nvPr>
        </p:nvGraphicFramePr>
        <p:xfrm>
          <a:off x="2827321" y="2960156"/>
          <a:ext cx="525239" cy="404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6" name="Equation" r:id="rId19" imgW="685877" imgH="528740" progId="Equation.DSMT4">
                  <p:embed/>
                </p:oleObj>
              </mc:Choice>
              <mc:Fallback>
                <p:oleObj name="Equation" r:id="rId19" imgW="685877" imgH="52874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827321" y="2960156"/>
                        <a:ext cx="525239" cy="4048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591463" y="5456699"/>
            <a:ext cx="6371937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Temperature dependence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Thermodynamics   </a:t>
            </a:r>
            <a:r>
              <a:rPr lang="en-US" dirty="0" smtClean="0">
                <a:sym typeface="Symbol" panose="05050102010706020507" pitchFamily="18" charset="2"/>
              </a:rPr>
              <a:t>   phenomenological models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ym typeface="Symbol" panose="05050102010706020507" pitchFamily="18" charset="2"/>
              </a:rPr>
              <a:t>External perturbations  coherence factors (selection, modes)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603149" y="1216101"/>
            <a:ext cx="1307636" cy="1295400"/>
            <a:chOff x="5344418" y="1371018"/>
            <a:chExt cx="1307636" cy="1295400"/>
          </a:xfrm>
        </p:grpSpPr>
        <p:sp>
          <p:nvSpPr>
            <p:cNvPr id="28" name="Donut 27"/>
            <p:cNvSpPr/>
            <p:nvPr/>
          </p:nvSpPr>
          <p:spPr>
            <a:xfrm>
              <a:off x="5344418" y="1371018"/>
              <a:ext cx="1307636" cy="1295400"/>
            </a:xfrm>
            <a:prstGeom prst="donu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5475273" y="1510548"/>
              <a:ext cx="1045925" cy="1016340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0" name="Straight Arrow Connector 29"/>
          <p:cNvCxnSpPr/>
          <p:nvPr/>
        </p:nvCxnSpPr>
        <p:spPr>
          <a:xfrm flipV="1">
            <a:off x="1256966" y="1576903"/>
            <a:ext cx="339146" cy="286898"/>
          </a:xfrm>
          <a:prstGeom prst="straightConnector1">
            <a:avLst/>
          </a:prstGeom>
          <a:ln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28" idx="6"/>
          </p:cNvCxnSpPr>
          <p:nvPr/>
        </p:nvCxnSpPr>
        <p:spPr>
          <a:xfrm>
            <a:off x="1601844" y="1861130"/>
            <a:ext cx="308941" cy="2671"/>
          </a:xfrm>
          <a:prstGeom prst="straightConnector1">
            <a:avLst/>
          </a:prstGeom>
          <a:ln w="190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609536"/>
              </p:ext>
            </p:extLst>
          </p:nvPr>
        </p:nvGraphicFramePr>
        <p:xfrm>
          <a:off x="2092969" y="1742141"/>
          <a:ext cx="190500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7" name="Equation" r:id="rId21" imgW="190440" imgH="215640" progId="Equation.DSMT4">
                  <p:embed/>
                </p:oleObj>
              </mc:Choice>
              <mc:Fallback>
                <p:oleObj name="Equation" r:id="rId21" imgW="190440" imgH="215640" progId="Equation.DSMT4">
                  <p:embed/>
                  <p:pic>
                    <p:nvPicPr>
                      <p:cNvPr id="41" name="Object 40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092969" y="1742141"/>
                        <a:ext cx="190500" cy="230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606969"/>
              </p:ext>
            </p:extLst>
          </p:nvPr>
        </p:nvGraphicFramePr>
        <p:xfrm>
          <a:off x="1808427" y="1205236"/>
          <a:ext cx="2921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8" name="Equation" r:id="rId23" imgW="291960" imgH="291960" progId="Equation.DSMT4">
                  <p:embed/>
                </p:oleObj>
              </mc:Choice>
              <mc:Fallback>
                <p:oleObj name="Equation" r:id="rId23" imgW="291960" imgH="291960" progId="Equation.DSMT4">
                  <p:embed/>
                  <p:pic>
                    <p:nvPicPr>
                      <p:cNvPr id="42" name="Object 41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808427" y="1205236"/>
                        <a:ext cx="2921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696550"/>
              </p:ext>
            </p:extLst>
          </p:nvPr>
        </p:nvGraphicFramePr>
        <p:xfrm>
          <a:off x="668266" y="4883418"/>
          <a:ext cx="1133696" cy="950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9" name="Equation" r:id="rId25" imgW="787320" imgH="660240" progId="Equation.DSMT4">
                  <p:embed/>
                </p:oleObj>
              </mc:Choice>
              <mc:Fallback>
                <p:oleObj name="Equation" r:id="rId25" imgW="78732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68266" y="4883418"/>
                        <a:ext cx="1133696" cy="9508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Left Brace 33"/>
          <p:cNvSpPr/>
          <p:nvPr/>
        </p:nvSpPr>
        <p:spPr>
          <a:xfrm>
            <a:off x="1596295" y="4590525"/>
            <a:ext cx="236655" cy="908825"/>
          </a:xfrm>
          <a:prstGeom prst="leftBrace">
            <a:avLst>
              <a:gd name="adj1" fmla="val 36073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6979040" y="3348627"/>
            <a:ext cx="3031460" cy="2398406"/>
            <a:chOff x="8399460" y="2952234"/>
            <a:chExt cx="3031460" cy="2398406"/>
          </a:xfrm>
        </p:grpSpPr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64282989"/>
                </p:ext>
              </p:extLst>
            </p:nvPr>
          </p:nvGraphicFramePr>
          <p:xfrm>
            <a:off x="8825410" y="3362377"/>
            <a:ext cx="676232" cy="4508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60" name="Equation" r:id="rId27" imgW="380880" imgH="253800" progId="Equation.DSMT4">
                    <p:embed/>
                  </p:oleObj>
                </mc:Choice>
                <mc:Fallback>
                  <p:oleObj name="Equation" r:id="rId27" imgW="380880" imgH="253800" progId="Equation.DSMT4">
                    <p:embed/>
                    <p:pic>
                      <p:nvPicPr>
                        <p:cNvPr id="18" name="Object 17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8825410" y="3362377"/>
                          <a:ext cx="676232" cy="45082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68840866"/>
                </p:ext>
              </p:extLst>
            </p:nvPr>
          </p:nvGraphicFramePr>
          <p:xfrm>
            <a:off x="11048843" y="4088576"/>
            <a:ext cx="218012" cy="3270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61" name="Equation" r:id="rId29" imgW="152280" imgH="228600" progId="Equation.DSMT4">
                    <p:embed/>
                  </p:oleObj>
                </mc:Choice>
                <mc:Fallback>
                  <p:oleObj name="Equation" r:id="rId29" imgW="152280" imgH="228600" progId="Equation.DSMT4">
                    <p:embed/>
                    <p:pic>
                      <p:nvPicPr>
                        <p:cNvPr id="19" name="Object 18"/>
                        <p:cNvPicPr/>
                        <p:nvPr/>
                      </p:nvPicPr>
                      <p:blipFill>
                        <a:blip r:embed="rId30"/>
                        <a:stretch>
                          <a:fillRect/>
                        </a:stretch>
                      </p:blipFill>
                      <p:spPr>
                        <a:xfrm>
                          <a:off x="11048843" y="4088576"/>
                          <a:ext cx="218012" cy="32701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2" name="Straight Arrow Connector 21"/>
            <p:cNvCxnSpPr/>
            <p:nvPr/>
          </p:nvCxnSpPr>
          <p:spPr>
            <a:xfrm flipV="1">
              <a:off x="9588357" y="2952234"/>
              <a:ext cx="0" cy="113902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9589594" y="4091259"/>
              <a:ext cx="184132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Arc 23"/>
            <p:cNvSpPr/>
            <p:nvPr/>
          </p:nvSpPr>
          <p:spPr>
            <a:xfrm>
              <a:off x="8399460" y="3210053"/>
              <a:ext cx="2703330" cy="2140587"/>
            </a:xfrm>
            <a:prstGeom prst="arc">
              <a:avLst>
                <a:gd name="adj1" fmla="val 15720340"/>
                <a:gd name="adj2" fmla="val 21095092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5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8602900"/>
                </p:ext>
              </p:extLst>
            </p:nvPr>
          </p:nvGraphicFramePr>
          <p:xfrm>
            <a:off x="10290070" y="4183763"/>
            <a:ext cx="812720" cy="3306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62" name="Equation" r:id="rId31" imgW="139680" imgH="164880" progId="Equation.DSMT4">
                    <p:embed/>
                  </p:oleObj>
                </mc:Choice>
                <mc:Fallback>
                  <p:oleObj name="Equation" r:id="rId31" imgW="1396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2"/>
                        <a:stretch>
                          <a:fillRect/>
                        </a:stretch>
                      </p:blipFill>
                      <p:spPr>
                        <a:xfrm>
                          <a:off x="10290070" y="4183763"/>
                          <a:ext cx="812720" cy="33063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Rectangle 7"/>
          <p:cNvSpPr/>
          <p:nvPr/>
        </p:nvSpPr>
        <p:spPr>
          <a:xfrm>
            <a:off x="5850580" y="3244334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mp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59740" y="5087267"/>
            <a:ext cx="1167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Next time: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51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7170" y="718730"/>
            <a:ext cx="18925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BCS  ground state: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45423" y="2556071"/>
            <a:ext cx="161606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BCS (reduced) H:</a:t>
            </a:r>
            <a:endParaRPr lang="en-US" dirty="0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367441"/>
              </p:ext>
            </p:extLst>
          </p:nvPr>
        </p:nvGraphicFramePr>
        <p:xfrm>
          <a:off x="2864694" y="678648"/>
          <a:ext cx="3062494" cy="60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3" name="Equation" r:id="rId3" imgW="2781000" imgH="545760" progId="Equation.DSMT4">
                  <p:embed/>
                </p:oleObj>
              </mc:Choice>
              <mc:Fallback>
                <p:oleObj name="Equation" r:id="rId3" imgW="2781000" imgH="54576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64694" y="678648"/>
                        <a:ext cx="3062494" cy="601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8268762" y="1527456"/>
                <a:ext cx="17064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8762" y="1527456"/>
                <a:ext cx="1706493" cy="276999"/>
              </a:xfrm>
              <a:prstGeom prst="rect">
                <a:avLst/>
              </a:prstGeom>
              <a:blipFill>
                <a:blip r:embed="rId5"/>
                <a:stretch>
                  <a:fillRect t="-4444" r="-2857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10230"/>
              </p:ext>
            </p:extLst>
          </p:nvPr>
        </p:nvGraphicFramePr>
        <p:xfrm>
          <a:off x="2780711" y="2380183"/>
          <a:ext cx="4215621" cy="705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4" name="Equation" r:id="rId6" imgW="3720960" imgH="622080" progId="Equation.DSMT4">
                  <p:embed/>
                </p:oleObj>
              </mc:Choice>
              <mc:Fallback>
                <p:oleObj name="Equation" r:id="rId6" imgW="3720960" imgH="62208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80711" y="2380183"/>
                        <a:ext cx="4215621" cy="7050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897424" y="6068345"/>
                <a:ext cx="40595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/>
                  <a:t>Diagonalize</a:t>
                </a:r>
                <a:r>
                  <a:rPr lang="en-US" dirty="0" smtClean="0"/>
                  <a:t>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i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baseline="-25000" dirty="0" smtClean="0"/>
                  <a:t> </a:t>
                </a: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  </a:t>
                </a:r>
                <a:r>
                  <a:rPr lang="en-US" dirty="0" smtClean="0"/>
                  <a:t>excitation spectrum </a:t>
                </a:r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424" y="6068345"/>
                <a:ext cx="4059573" cy="369332"/>
              </a:xfrm>
              <a:prstGeom prst="rect">
                <a:avLst/>
              </a:prstGeom>
              <a:blipFill>
                <a:blip r:embed="rId8"/>
                <a:stretch>
                  <a:fillRect l="-1201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071365"/>
              </p:ext>
            </p:extLst>
          </p:nvPr>
        </p:nvGraphicFramePr>
        <p:xfrm>
          <a:off x="4641518" y="4001830"/>
          <a:ext cx="1358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5" name="Equation" r:id="rId9" imgW="1358640" imgH="393480" progId="Equation.DSMT4">
                  <p:embed/>
                </p:oleObj>
              </mc:Choice>
              <mc:Fallback>
                <p:oleObj name="Equation" r:id="rId9" imgW="135864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41518" y="4001830"/>
                        <a:ext cx="13589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799561" y="4007134"/>
            <a:ext cx="779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34731" y="476769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618787"/>
              </p:ext>
            </p:extLst>
          </p:nvPr>
        </p:nvGraphicFramePr>
        <p:xfrm>
          <a:off x="4641518" y="4756117"/>
          <a:ext cx="1511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6" name="Equation" r:id="rId11" imgW="1511280" imgH="482400" progId="Equation.DSMT4">
                  <p:embed/>
                </p:oleObj>
              </mc:Choice>
              <mc:Fallback>
                <p:oleObj name="Equation" r:id="rId11" imgW="1511280" imgH="4824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641518" y="4756117"/>
                        <a:ext cx="15113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513778"/>
              </p:ext>
            </p:extLst>
          </p:nvPr>
        </p:nvGraphicFramePr>
        <p:xfrm>
          <a:off x="1753454" y="3854694"/>
          <a:ext cx="14351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7" name="Equation" r:id="rId13" imgW="1434960" imgH="698400" progId="Equation.DSMT4">
                  <p:embed/>
                </p:oleObj>
              </mc:Choice>
              <mc:Fallback>
                <p:oleObj name="Equation" r:id="rId13" imgW="1434960" imgH="6984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753454" y="3854694"/>
                        <a:ext cx="14351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091527"/>
              </p:ext>
            </p:extLst>
          </p:nvPr>
        </p:nvGraphicFramePr>
        <p:xfrm>
          <a:off x="1766154" y="4648167"/>
          <a:ext cx="14224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8" name="Equation" r:id="rId15" imgW="1422360" imgH="698400" progId="Equation.DSMT4">
                  <p:embed/>
                </p:oleObj>
              </mc:Choice>
              <mc:Fallback>
                <p:oleObj name="Equation" r:id="rId15" imgW="1422360" imgH="698400" progId="Equation.DSMT4">
                  <p:embed/>
                  <p:pic>
                    <p:nvPicPr>
                      <p:cNvPr id="47" name="Object 4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766154" y="4648167"/>
                        <a:ext cx="14224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498449" y="133506"/>
            <a:ext cx="1039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Last time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538157" y="1815689"/>
                <a:ext cx="5798667" cy="31963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b="0" i="1" baseline="-2500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=  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probability that the pair state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,−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/>
                  <a:t>)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e</m:t>
                    </m:r>
                  </m:oMath>
                </a14:m>
                <a:r>
                  <a:rPr lang="en-US" dirty="0" smtClean="0"/>
                  <a:t>mpty </a:t>
                </a:r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8157" y="1815689"/>
                <a:ext cx="5798667" cy="319639"/>
              </a:xfrm>
              <a:prstGeom prst="rect">
                <a:avLst/>
              </a:prstGeom>
              <a:blipFill>
                <a:blip r:embed="rId17"/>
                <a:stretch>
                  <a:fillRect t="-11538" b="-44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391245" y="1321470"/>
                <a:ext cx="5847755" cy="4119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i="1" baseline="-2500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=   </m:t>
                    </m:r>
                  </m:oMath>
                </a14:m>
                <a:r>
                  <a:rPr lang="en-US" dirty="0" smtClean="0"/>
                  <a:t>probability </a:t>
                </a:r>
                <a:r>
                  <a:rPr lang="en-US" dirty="0"/>
                  <a:t>that </a:t>
                </a:r>
                <a:r>
                  <a:rPr lang="en-US" dirty="0" smtClean="0"/>
                  <a:t>the pair </a:t>
                </a:r>
                <a:r>
                  <a:rPr lang="en-US" dirty="0"/>
                  <a:t>state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,−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 smtClean="0"/>
                  <a:t>) is </a:t>
                </a:r>
                <a:r>
                  <a:rPr lang="en-US" dirty="0"/>
                  <a:t>occupied</a:t>
                </a: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1245" y="1321470"/>
                <a:ext cx="5847755" cy="411972"/>
              </a:xfrm>
              <a:prstGeom prst="rect">
                <a:avLst/>
              </a:prstGeom>
              <a:blipFill>
                <a:blip r:embed="rId18"/>
                <a:stretch>
                  <a:fillRect b="-23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807170" y="3253813"/>
            <a:ext cx="3518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Variational</a:t>
            </a:r>
            <a:r>
              <a:rPr lang="en-US" dirty="0"/>
              <a:t> </a:t>
            </a:r>
            <a:r>
              <a:rPr lang="en-US" dirty="0" smtClean="0"/>
              <a:t>calculation to minimize  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836015"/>
              </p:ext>
            </p:extLst>
          </p:nvPr>
        </p:nvGraphicFramePr>
        <p:xfrm>
          <a:off x="4325313" y="3198055"/>
          <a:ext cx="2280238" cy="402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9" name="Equation" r:id="rId19" imgW="1942920" imgH="342720" progId="Equation.DSMT4">
                  <p:embed/>
                </p:oleObj>
              </mc:Choice>
              <mc:Fallback>
                <p:oleObj name="Equation" r:id="rId19" imgW="194292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325313" y="3198055"/>
                        <a:ext cx="2280238" cy="4023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835195" y="3997883"/>
            <a:ext cx="7746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Found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07808" y="5604230"/>
            <a:ext cx="730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Today</a:t>
            </a:r>
            <a:endParaRPr lang="en-US" u="sng" dirty="0"/>
          </a:p>
        </p:txBody>
      </p:sp>
      <p:sp>
        <p:nvSpPr>
          <p:cNvPr id="30" name="Rectangle 29"/>
          <p:cNvSpPr/>
          <p:nvPr/>
        </p:nvSpPr>
        <p:spPr>
          <a:xfrm>
            <a:off x="6685120" y="3214586"/>
            <a:ext cx="30199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o determine the ground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78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4" grpId="0"/>
      <p:bldP spid="28" grpId="0"/>
      <p:bldP spid="13" grpId="0"/>
      <p:bldP spid="14" grpId="0"/>
      <p:bldP spid="21" grpId="0"/>
      <p:bldP spid="22" grpId="0"/>
      <p:bldP spid="9" grpId="0"/>
      <p:bldP spid="11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24" y="85601"/>
            <a:ext cx="428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Self-Consistent solutions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568001"/>
              </p:ext>
            </p:extLst>
          </p:nvPr>
        </p:nvGraphicFramePr>
        <p:xfrm>
          <a:off x="5703211" y="639977"/>
          <a:ext cx="2021705" cy="490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7" name="Equation" r:id="rId3" imgW="1676160" imgH="406080" progId="Equation.DSMT4">
                  <p:embed/>
                </p:oleObj>
              </mc:Choice>
              <mc:Fallback>
                <p:oleObj name="Equation" r:id="rId3" imgW="1676160" imgH="4060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03211" y="639977"/>
                        <a:ext cx="2021705" cy="4901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484397" y="702178"/>
            <a:ext cx="344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 the normal state these vanish (phases are random)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101558"/>
              </p:ext>
            </p:extLst>
          </p:nvPr>
        </p:nvGraphicFramePr>
        <p:xfrm>
          <a:off x="1254124" y="1200848"/>
          <a:ext cx="3848709" cy="393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8" name="Equation" r:id="rId5" imgW="3606480" imgH="368280" progId="Equation.DSMT4">
                  <p:embed/>
                </p:oleObj>
              </mc:Choice>
              <mc:Fallback>
                <p:oleObj name="Equation" r:id="rId5" imgW="3606480" imgH="3682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54124" y="1200848"/>
                        <a:ext cx="3848709" cy="3930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31349" y="1921341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deviation		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566580" y="1652041"/>
            <a:ext cx="0" cy="26533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418590" y="1634222"/>
            <a:ext cx="0" cy="26533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631636" y="1700920"/>
            <a:ext cx="0" cy="26533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746102"/>
              </p:ext>
            </p:extLst>
          </p:nvPr>
        </p:nvGraphicFramePr>
        <p:xfrm>
          <a:off x="815922" y="2811236"/>
          <a:ext cx="4419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9" name="Equation" r:id="rId7" imgW="4419360" imgH="507960" progId="Equation.DSMT4">
                  <p:embed/>
                </p:oleObj>
              </mc:Choice>
              <mc:Fallback>
                <p:oleObj name="Equation" r:id="rId7" imgW="4419360" imgH="50796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5922" y="2811236"/>
                        <a:ext cx="44196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253796"/>
              </p:ext>
            </p:extLst>
          </p:nvPr>
        </p:nvGraphicFramePr>
        <p:xfrm>
          <a:off x="1158772" y="3494525"/>
          <a:ext cx="4945729" cy="528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0" name="Equation" r:id="rId9" imgW="4749480" imgH="507960" progId="Equation.DSMT4">
                  <p:embed/>
                </p:oleObj>
              </mc:Choice>
              <mc:Fallback>
                <p:oleObj name="Equation" r:id="rId9" imgW="4749480" imgH="50796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58772" y="3494525"/>
                        <a:ext cx="4945729" cy="5289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30"/>
          <p:cNvGrpSpPr/>
          <p:nvPr/>
        </p:nvGrpSpPr>
        <p:grpSpPr>
          <a:xfrm>
            <a:off x="663739" y="4258108"/>
            <a:ext cx="4758995" cy="519345"/>
            <a:chOff x="1165224" y="4552997"/>
            <a:chExt cx="4758995" cy="519345"/>
          </a:xfrm>
        </p:grpSpPr>
        <p:sp>
          <p:nvSpPr>
            <p:cNvPr id="15" name="TextBox 14"/>
            <p:cNvSpPr txBox="1"/>
            <p:nvPr/>
          </p:nvSpPr>
          <p:spPr>
            <a:xfrm>
              <a:off x="1165224" y="4552997"/>
              <a:ext cx="47589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Define 		       to absorb </a:t>
              </a:r>
              <a:r>
                <a:rPr lang="en-US" dirty="0"/>
                <a:t> </a:t>
              </a:r>
              <a:r>
                <a:rPr lang="en-US" dirty="0" smtClean="0"/>
                <a:t>       parameter</a:t>
              </a:r>
              <a:endParaRPr lang="en-US" dirty="0"/>
            </a:p>
          </p:txBody>
        </p: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9456012"/>
                </p:ext>
              </p:extLst>
            </p:nvPr>
          </p:nvGraphicFramePr>
          <p:xfrm>
            <a:off x="2015462" y="4589742"/>
            <a:ext cx="13335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91" name="Equation" r:id="rId11" imgW="1333440" imgH="482400" progId="Equation.DSMT4">
                    <p:embed/>
                  </p:oleObj>
                </mc:Choice>
                <mc:Fallback>
                  <p:oleObj name="Equation" r:id="rId11" imgW="1333440" imgH="482400" progId="Equation.DSMT4">
                    <p:embed/>
                    <p:pic>
                      <p:nvPicPr>
                        <p:cNvPr id="16" name="Object 15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015462" y="4589742"/>
                          <a:ext cx="1333500" cy="482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/>
            </p:nvPr>
          </p:nvGraphicFramePr>
          <p:xfrm>
            <a:off x="4435474" y="4572563"/>
            <a:ext cx="2794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92" name="Equation" r:id="rId13" imgW="279360" imgH="291960" progId="Equation.DSMT4">
                    <p:embed/>
                  </p:oleObj>
                </mc:Choice>
                <mc:Fallback>
                  <p:oleObj name="Equation" r:id="rId13" imgW="279360" imgH="291960" progId="Equation.DSMT4">
                    <p:embed/>
                    <p:pic>
                      <p:nvPicPr>
                        <p:cNvPr id="17" name="Object 16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435474" y="4572563"/>
                          <a:ext cx="279400" cy="292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820571" y="4933446"/>
          <a:ext cx="52959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" name="Equation" r:id="rId15" imgW="5295600" imgH="507960" progId="Equation.DSMT4">
                  <p:embed/>
                </p:oleObj>
              </mc:Choice>
              <mc:Fallback>
                <p:oleObj name="Equation" r:id="rId15" imgW="5295600" imgH="50796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20571" y="4933446"/>
                        <a:ext cx="52959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/>
          <p:cNvSpPr/>
          <p:nvPr/>
        </p:nvSpPr>
        <p:spPr>
          <a:xfrm>
            <a:off x="2810064" y="639977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: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6764641" y="3501784"/>
            <a:ext cx="1924714" cy="369332"/>
            <a:chOff x="1450975" y="4109170"/>
            <a:chExt cx="1924714" cy="369332"/>
          </a:xfrm>
        </p:grpSpPr>
        <p:sp>
          <p:nvSpPr>
            <p:cNvPr id="29" name="TextBox 28"/>
            <p:cNvSpPr txBox="1"/>
            <p:nvPr/>
          </p:nvSpPr>
          <p:spPr>
            <a:xfrm>
              <a:off x="1450975" y="4109170"/>
              <a:ext cx="17963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neglect terms of </a:t>
              </a:r>
              <a:endParaRPr lang="en-US" dirty="0"/>
            </a:p>
          </p:txBody>
        </p:sp>
        <p:graphicFrame>
          <p:nvGraphicFramePr>
            <p:cNvPr id="30" name="Object 29"/>
            <p:cNvGraphicFramePr>
              <a:graphicFrameLocks noChangeAspect="1"/>
            </p:cNvGraphicFramePr>
            <p:nvPr>
              <p:extLst/>
            </p:nvPr>
          </p:nvGraphicFramePr>
          <p:xfrm>
            <a:off x="3121689" y="4128736"/>
            <a:ext cx="2540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94" name="Equation" r:id="rId17" imgW="253800" imgH="330120" progId="Equation.DSMT4">
                    <p:embed/>
                  </p:oleObj>
                </mc:Choice>
                <mc:Fallback>
                  <p:oleObj name="Equation" r:id="rId17" imgW="253800" imgH="330120" progId="Equation.DSMT4">
                    <p:embed/>
                    <p:pic>
                      <p:nvPicPr>
                        <p:cNvPr id="30" name="Object 29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3121689" y="4128736"/>
                          <a:ext cx="254000" cy="330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4" name="Group 43"/>
          <p:cNvGrpSpPr/>
          <p:nvPr/>
        </p:nvGrpSpPr>
        <p:grpSpPr>
          <a:xfrm>
            <a:off x="6897837" y="4762818"/>
            <a:ext cx="4126928" cy="656747"/>
            <a:chOff x="6897837" y="4762818"/>
            <a:chExt cx="4126928" cy="656747"/>
          </a:xfrm>
        </p:grpSpPr>
        <p:sp>
          <p:nvSpPr>
            <p:cNvPr id="35" name="Rectangle 34"/>
            <p:cNvSpPr/>
            <p:nvPr/>
          </p:nvSpPr>
          <p:spPr>
            <a:xfrm>
              <a:off x="6897837" y="4762818"/>
              <a:ext cx="412692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This is the “model” </a:t>
              </a:r>
              <a:r>
                <a:rPr lang="en-US" dirty="0" smtClean="0"/>
                <a:t>Hamiltonian:</a:t>
              </a:r>
            </a:p>
            <a:p>
              <a:r>
                <a:rPr lang="en-US" dirty="0" smtClean="0"/>
                <a:t>bilinear in</a:t>
              </a:r>
              <a:endParaRPr lang="en-US" dirty="0"/>
            </a:p>
          </p:txBody>
        </p:sp>
        <p:graphicFrame>
          <p:nvGraphicFramePr>
            <p:cNvPr id="36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5182345"/>
                </p:ext>
              </p:extLst>
            </p:nvPr>
          </p:nvGraphicFramePr>
          <p:xfrm>
            <a:off x="9309231" y="5076149"/>
            <a:ext cx="8128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95" name="Equation" r:id="rId19" imgW="812520" imgH="317160" progId="Equation.DSMT4">
                    <p:embed/>
                  </p:oleObj>
                </mc:Choice>
                <mc:Fallback>
                  <p:oleObj name="Equation" r:id="rId19" imgW="812520" imgH="317160" progId="Equation.DSMT4">
                    <p:embed/>
                    <p:pic>
                      <p:nvPicPr>
                        <p:cNvPr id="36" name="Object 35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9309231" y="5076149"/>
                          <a:ext cx="812800" cy="317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9467974"/>
                </p:ext>
              </p:extLst>
            </p:nvPr>
          </p:nvGraphicFramePr>
          <p:xfrm>
            <a:off x="7959562" y="5032838"/>
            <a:ext cx="958986" cy="3763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96" name="Equation" r:id="rId21" imgW="1002960" imgH="393480" progId="Equation.DSMT4">
                    <p:embed/>
                  </p:oleObj>
                </mc:Choice>
                <mc:Fallback>
                  <p:oleObj name="Equation" r:id="rId21" imgW="1002960" imgH="393480" progId="Equation.DSMT4">
                    <p:embed/>
                    <p:pic>
                      <p:nvPicPr>
                        <p:cNvPr id="37" name="Object 36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7959562" y="5032838"/>
                          <a:ext cx="958986" cy="37631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Rectangle 37"/>
            <p:cNvSpPr/>
            <p:nvPr/>
          </p:nvSpPr>
          <p:spPr>
            <a:xfrm>
              <a:off x="8856799" y="5050233"/>
              <a:ext cx="5389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and</a:t>
              </a:r>
              <a:endParaRPr lang="en-US" dirty="0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1517156" y="5718394"/>
            <a:ext cx="4737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Diagonalize</a:t>
            </a:r>
            <a:r>
              <a:rPr lang="en-US" dirty="0" smtClean="0"/>
              <a:t> by </a:t>
            </a:r>
            <a:r>
              <a:rPr lang="en-US" dirty="0"/>
              <a:t>a linear canonical transformation </a:t>
            </a: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/>
          </p:nvPr>
        </p:nvGraphicFramePr>
        <p:xfrm>
          <a:off x="6368603" y="5770683"/>
          <a:ext cx="1990725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7" name="Equation" r:id="rId23" imgW="1990849" imgH="338001" progId="Equation.DSMT4">
                  <p:embed/>
                </p:oleObj>
              </mc:Choice>
              <mc:Fallback>
                <p:oleObj name="Equation" r:id="rId23" imgW="1990849" imgH="338001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368603" y="5770683"/>
                        <a:ext cx="1990725" cy="33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" name="Group 40"/>
          <p:cNvGrpSpPr/>
          <p:nvPr/>
        </p:nvGrpSpPr>
        <p:grpSpPr>
          <a:xfrm>
            <a:off x="1566580" y="6206471"/>
            <a:ext cx="6800851" cy="379748"/>
            <a:chOff x="622300" y="7777742"/>
            <a:chExt cx="6800851" cy="379748"/>
          </a:xfrm>
        </p:grpSpPr>
        <p:sp>
          <p:nvSpPr>
            <p:cNvPr id="42" name="TextBox 41"/>
            <p:cNvSpPr txBox="1"/>
            <p:nvPr/>
          </p:nvSpPr>
          <p:spPr>
            <a:xfrm>
              <a:off x="838200" y="7788158"/>
              <a:ext cx="65849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Is to be determined self-consistently after we find the ground state</a:t>
              </a:r>
              <a:endParaRPr lang="en-US" dirty="0"/>
            </a:p>
          </p:txBody>
        </p:sp>
        <p:graphicFrame>
          <p:nvGraphicFramePr>
            <p:cNvPr id="43" name="Object 42"/>
            <p:cNvGraphicFramePr>
              <a:graphicFrameLocks noChangeAspect="1"/>
            </p:cNvGraphicFramePr>
            <p:nvPr>
              <p:extLst/>
            </p:nvPr>
          </p:nvGraphicFramePr>
          <p:xfrm>
            <a:off x="622300" y="7777742"/>
            <a:ext cx="2159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98" name="Equation" r:id="rId25" imgW="215640" imgH="330120" progId="Equation.DSMT4">
                    <p:embed/>
                  </p:oleObj>
                </mc:Choice>
                <mc:Fallback>
                  <p:oleObj name="Equation" r:id="rId25" imgW="215640" imgH="330120" progId="Equation.DSMT4">
                    <p:embed/>
                    <p:pic>
                      <p:nvPicPr>
                        <p:cNvPr id="43" name="Object 42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622300" y="7777742"/>
                          <a:ext cx="215900" cy="330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Rectangle 12"/>
          <p:cNvSpPr/>
          <p:nvPr/>
        </p:nvSpPr>
        <p:spPr>
          <a:xfrm>
            <a:off x="4147011" y="1921341"/>
            <a:ext cx="2747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(assume </a:t>
            </a:r>
            <a:r>
              <a:rPr lang="en-US" dirty="0"/>
              <a:t>fluctuations </a:t>
            </a:r>
            <a:r>
              <a:rPr lang="en-US" dirty="0" smtClean="0"/>
              <a:t>small)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63739" y="656012"/>
            <a:ext cx="49982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Key feature of the BCS state is</a:t>
            </a:r>
            <a:r>
              <a:rPr lang="en-US" dirty="0"/>
              <a:t> electron correlations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5553" y="1887510"/>
            <a:ext cx="1506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instantaneous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875459" y="1918587"/>
            <a:ext cx="1034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 time-averaged </a:t>
            </a:r>
          </a:p>
        </p:txBody>
      </p:sp>
    </p:spTree>
    <p:extLst>
      <p:ext uri="{BB962C8B-B14F-4D97-AF65-F5344CB8AC3E}">
        <p14:creationId xmlns:p14="http://schemas.microsoft.com/office/powerpoint/2010/main" val="332588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26" grpId="0"/>
      <p:bldP spid="39" grpId="0"/>
      <p:bldP spid="13" grpId="0"/>
      <p:bldP spid="14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779" y="19854"/>
            <a:ext cx="5437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Bogoliubov-Valatin</a:t>
            </a:r>
            <a:r>
              <a:rPr lang="en-US" u="sng" dirty="0" smtClean="0"/>
              <a:t> Transformation</a:t>
            </a:r>
            <a:endParaRPr lang="en-US" u="sng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952761"/>
              </p:ext>
            </p:extLst>
          </p:nvPr>
        </p:nvGraphicFramePr>
        <p:xfrm>
          <a:off x="890087" y="557098"/>
          <a:ext cx="2451100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2" name="Equation" r:id="rId3" imgW="2031840" imgH="749160" progId="Equation.DSMT4">
                  <p:embed/>
                </p:oleObj>
              </mc:Choice>
              <mc:Fallback>
                <p:oleObj name="Equation" r:id="rId3" imgW="2031840" imgH="74916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0087" y="557098"/>
                        <a:ext cx="2451100" cy="903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942629"/>
              </p:ext>
            </p:extLst>
          </p:nvPr>
        </p:nvGraphicFramePr>
        <p:xfrm>
          <a:off x="842462" y="1671523"/>
          <a:ext cx="2544762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3" name="Equation" r:id="rId5" imgW="2057400" imgH="749160" progId="Equation.DSMT4">
                  <p:embed/>
                </p:oleObj>
              </mc:Choice>
              <mc:Fallback>
                <p:oleObj name="Equation" r:id="rId5" imgW="2057400" imgH="74916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42462" y="1671523"/>
                        <a:ext cx="2544762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119411"/>
              </p:ext>
            </p:extLst>
          </p:nvPr>
        </p:nvGraphicFramePr>
        <p:xfrm>
          <a:off x="5642195" y="1714201"/>
          <a:ext cx="431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4" name="Equation" r:id="rId7" imgW="431640" imgH="291960" progId="Equation.DSMT4">
                  <p:embed/>
                </p:oleObj>
              </mc:Choice>
              <mc:Fallback>
                <p:oleObj name="Equation" r:id="rId7" imgW="431640" imgH="2919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42195" y="1714201"/>
                        <a:ext cx="4318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39452" y="1728284"/>
            <a:ext cx="3343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--- obey </a:t>
            </a:r>
            <a:r>
              <a:rPr lang="en-US" dirty="0" smtClean="0"/>
              <a:t>anti-commutation</a:t>
            </a:r>
            <a:r>
              <a:rPr lang="en-US" sz="1600" dirty="0" smtClean="0"/>
              <a:t> relations</a:t>
            </a:r>
            <a:endParaRPr lang="en-US" sz="16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363010"/>
              </p:ext>
            </p:extLst>
          </p:nvPr>
        </p:nvGraphicFramePr>
        <p:xfrm>
          <a:off x="5688210" y="2172081"/>
          <a:ext cx="304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5" name="Equation" r:id="rId9" imgW="304560" imgH="266400" progId="Equation.DSMT4">
                  <p:embed/>
                </p:oleObj>
              </mc:Choice>
              <mc:Fallback>
                <p:oleObj name="Equation" r:id="rId9" imgW="304560" imgH="2664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88210" y="2172081"/>
                        <a:ext cx="304800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33099" y="1913432"/>
            <a:ext cx="870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INVERT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390779" y="3767285"/>
            <a:ext cx="4910224" cy="436485"/>
            <a:chOff x="1071301" y="2962449"/>
            <a:chExt cx="4910224" cy="436485"/>
          </a:xfrm>
        </p:grpSpPr>
        <p:sp>
          <p:nvSpPr>
            <p:cNvPr id="13" name="TextBox 12"/>
            <p:cNvSpPr txBox="1"/>
            <p:nvPr/>
          </p:nvSpPr>
          <p:spPr>
            <a:xfrm>
              <a:off x="1071301" y="3029602"/>
              <a:ext cx="32363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Want to get rid of product states</a:t>
              </a:r>
              <a:endParaRPr lang="en-US" dirty="0"/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2674402"/>
                </p:ext>
              </p:extLst>
            </p:nvPr>
          </p:nvGraphicFramePr>
          <p:xfrm>
            <a:off x="4371800" y="2962449"/>
            <a:ext cx="1609725" cy="414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36" name="Equation" r:id="rId11" imgW="1282680" imgH="330120" progId="Equation.DSMT4">
                    <p:embed/>
                  </p:oleObj>
                </mc:Choice>
                <mc:Fallback>
                  <p:oleObj name="Equation" r:id="rId11" imgW="1282680" imgH="330120" progId="Equation.DSMT4">
                    <p:embed/>
                    <p:pic>
                      <p:nvPicPr>
                        <p:cNvPr id="14" name="Object 13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371800" y="2962449"/>
                          <a:ext cx="1609725" cy="4143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TextBox 14"/>
          <p:cNvSpPr txBox="1"/>
          <p:nvPr/>
        </p:nvSpPr>
        <p:spPr>
          <a:xfrm>
            <a:off x="1126988" y="4579240"/>
            <a:ext cx="273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Diagonalization condition:  </a:t>
            </a:r>
            <a:endParaRPr 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320265"/>
              </p:ext>
            </p:extLst>
          </p:nvPr>
        </p:nvGraphicFramePr>
        <p:xfrm>
          <a:off x="3946354" y="4583447"/>
          <a:ext cx="264795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" name="Equation" r:id="rId13" imgW="2387520" imgH="330120" progId="Equation.DSMT4">
                  <p:embed/>
                </p:oleObj>
              </mc:Choice>
              <mc:Fallback>
                <p:oleObj name="Equation" r:id="rId13" imgW="2387520" imgH="33012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946354" y="4583447"/>
                        <a:ext cx="2647950" cy="36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791863"/>
              </p:ext>
            </p:extLst>
          </p:nvPr>
        </p:nvGraphicFramePr>
        <p:xfrm>
          <a:off x="8250774" y="3767285"/>
          <a:ext cx="502099" cy="418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" name="Equation" r:id="rId15" imgW="380880" imgH="317160" progId="Equation.DSMT4">
                  <p:embed/>
                </p:oleObj>
              </mc:Choice>
              <mc:Fallback>
                <p:oleObj name="Equation" r:id="rId15" imgW="380880" imgH="31716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250774" y="3767285"/>
                        <a:ext cx="502099" cy="4184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/>
          <p:nvPr/>
        </p:nvSpPr>
        <p:spPr>
          <a:xfrm>
            <a:off x="6220227" y="2117442"/>
            <a:ext cx="4416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spin degrees of </a:t>
            </a:r>
            <a:r>
              <a:rPr lang="en-US" dirty="0" smtClean="0"/>
              <a:t>freedom (mix electron spins)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6251778" y="1744406"/>
            <a:ext cx="1678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Fermi operators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408714" y="3834438"/>
            <a:ext cx="2842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and keep only </a:t>
            </a:r>
            <a:r>
              <a:rPr lang="en-US" dirty="0"/>
              <a:t>terms of form</a:t>
            </a: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077024"/>
              </p:ext>
            </p:extLst>
          </p:nvPr>
        </p:nvGraphicFramePr>
        <p:xfrm>
          <a:off x="566455" y="3146519"/>
          <a:ext cx="6121445" cy="587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9" name="Equation" r:id="rId17" imgW="5295600" imgH="507960" progId="Equation.DSMT4">
                  <p:embed/>
                </p:oleObj>
              </mc:Choice>
              <mc:Fallback>
                <p:oleObj name="Equation" r:id="rId17" imgW="5295600" imgH="50796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66455" y="3146519"/>
                        <a:ext cx="6121445" cy="5871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176701" y="5252219"/>
            <a:ext cx="1137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Leads to:  </a:t>
            </a:r>
            <a:endParaRPr lang="en-US" dirty="0"/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768638"/>
              </p:ext>
            </p:extLst>
          </p:nvPr>
        </p:nvGraphicFramePr>
        <p:xfrm>
          <a:off x="2495375" y="5125909"/>
          <a:ext cx="5043039" cy="713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0" name="Equation" r:id="rId19" imgW="3047760" imgH="431640" progId="Equation.DSMT4">
                  <p:embed/>
                </p:oleObj>
              </mc:Choice>
              <mc:Fallback>
                <p:oleObj name="Equation" r:id="rId19" imgW="3047760" imgH="4316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495375" y="5125909"/>
                        <a:ext cx="5043039" cy="7137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687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5" grpId="0"/>
      <p:bldP spid="35" grpId="0"/>
      <p:bldP spid="36" grpId="0"/>
      <p:bldP spid="37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106439"/>
              </p:ext>
            </p:extLst>
          </p:nvPr>
        </p:nvGraphicFramePr>
        <p:xfrm>
          <a:off x="1155493" y="889560"/>
          <a:ext cx="2649537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1" name="Equation" r:id="rId3" imgW="2387520" imgH="330120" progId="Equation.DSMT4">
                  <p:embed/>
                </p:oleObj>
              </mc:Choice>
              <mc:Fallback>
                <p:oleObj name="Equation" r:id="rId3" imgW="2387520" imgH="33012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55493" y="889560"/>
                        <a:ext cx="2649537" cy="366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6054" y="1617481"/>
            <a:ext cx="1295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Multiply by 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835056"/>
              </p:ext>
            </p:extLst>
          </p:nvPr>
        </p:nvGraphicFramePr>
        <p:xfrm>
          <a:off x="2120900" y="1457732"/>
          <a:ext cx="39751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2" name="Equation" r:id="rId5" imgW="3974760" imgH="736560" progId="Equation.DSMT4">
                  <p:embed/>
                </p:oleObj>
              </mc:Choice>
              <mc:Fallback>
                <p:oleObj name="Equation" r:id="rId5" imgW="3974760" imgH="73656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20900" y="1457732"/>
                        <a:ext cx="39751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732194"/>
              </p:ext>
            </p:extLst>
          </p:nvPr>
        </p:nvGraphicFramePr>
        <p:xfrm>
          <a:off x="3921408" y="2452174"/>
          <a:ext cx="2692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3" name="Equation" r:id="rId7" imgW="2692080" imgH="761760" progId="Equation.DSMT4">
                  <p:embed/>
                </p:oleObj>
              </mc:Choice>
              <mc:Fallback>
                <p:oleObj name="Equation" r:id="rId7" imgW="2692080" imgH="76176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21408" y="2452174"/>
                        <a:ext cx="26924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017708" y="2779297"/>
            <a:ext cx="2064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(+ solution is stable)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275875"/>
              </p:ext>
            </p:extLst>
          </p:nvPr>
        </p:nvGraphicFramePr>
        <p:xfrm>
          <a:off x="6661052" y="2636324"/>
          <a:ext cx="2590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4" name="Equation" r:id="rId9" imgW="2590560" imgH="393480" progId="Equation.DSMT4">
                  <p:embed/>
                </p:oleObj>
              </mc:Choice>
              <mc:Fallback>
                <p:oleObj name="Equation" r:id="rId9" imgW="2590560" imgH="39348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661052" y="2636324"/>
                        <a:ext cx="25908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953517"/>
              </p:ext>
            </p:extLst>
          </p:nvPr>
        </p:nvGraphicFramePr>
        <p:xfrm>
          <a:off x="2120900" y="5486400"/>
          <a:ext cx="15367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5" name="Equation" r:id="rId11" imgW="1600200" imgH="698400" progId="Equation.DSMT4">
                  <p:embed/>
                </p:oleObj>
              </mc:Choice>
              <mc:Fallback>
                <p:oleObj name="Equation" r:id="rId11" imgW="1600200" imgH="69840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20900" y="5486400"/>
                        <a:ext cx="1536700" cy="66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15848" y="3398199"/>
            <a:ext cx="8651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Phases of 	 related:   		            </a:t>
            </a:r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832123"/>
              </p:ext>
            </p:extLst>
          </p:nvPr>
        </p:nvGraphicFramePr>
        <p:xfrm>
          <a:off x="1661277" y="3436815"/>
          <a:ext cx="812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6" name="Equation" r:id="rId13" imgW="812520" imgH="291960" progId="Equation.DSMT4">
                  <p:embed/>
                </p:oleObj>
              </mc:Choice>
              <mc:Fallback>
                <p:oleObj name="Equation" r:id="rId13" imgW="812520" imgH="29196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661277" y="3436815"/>
                        <a:ext cx="8128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204009"/>
              </p:ext>
            </p:extLst>
          </p:nvPr>
        </p:nvGraphicFramePr>
        <p:xfrm>
          <a:off x="2133600" y="3980185"/>
          <a:ext cx="1587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7" name="Equation" r:id="rId15" imgW="1587240" imgH="291960" progId="Equation.DSMT4">
                  <p:embed/>
                </p:oleObj>
              </mc:Choice>
              <mc:Fallback>
                <p:oleObj name="Equation" r:id="rId15" imgW="1587240" imgH="29196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133600" y="3980185"/>
                        <a:ext cx="15875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379182" y="3398199"/>
            <a:ext cx="2207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energy to be real,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4238" y="2594631"/>
            <a:ext cx="3663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Solve by </a:t>
            </a:r>
            <a:r>
              <a:rPr lang="en-US" dirty="0" err="1" smtClean="0"/>
              <a:t>quadradic</a:t>
            </a:r>
            <a:r>
              <a:rPr lang="en-US" dirty="0" smtClean="0"/>
              <a:t> formula: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35253" y="318769"/>
            <a:ext cx="4937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Solve diagonalization condition to get ground state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868934" y="5591339"/>
            <a:ext cx="1075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Solution: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060826" y="3409924"/>
            <a:ext cx="1366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must be real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982447" y="3915169"/>
            <a:ext cx="1138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BCS chose</a:t>
            </a:r>
            <a:endParaRPr lang="en-US" dirty="0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8587147"/>
              </p:ext>
            </p:extLst>
          </p:nvPr>
        </p:nvGraphicFramePr>
        <p:xfrm>
          <a:off x="5499876" y="3282419"/>
          <a:ext cx="495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8" name="Equation" r:id="rId17" imgW="495000" imgH="647640" progId="Equation.DSMT4">
                  <p:embed/>
                </p:oleObj>
              </mc:Choice>
              <mc:Fallback>
                <p:oleObj name="Equation" r:id="rId17" imgW="49500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499876" y="3282419"/>
                        <a:ext cx="49530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/>
          <p:cNvSpPr/>
          <p:nvPr/>
        </p:nvSpPr>
        <p:spPr>
          <a:xfrm>
            <a:off x="3693463" y="3941569"/>
            <a:ext cx="27671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ave the same phase factor</a:t>
            </a:r>
            <a:endParaRPr lang="en-US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3662439"/>
              </p:ext>
            </p:extLst>
          </p:nvPr>
        </p:nvGraphicFramePr>
        <p:xfrm>
          <a:off x="2016369" y="4484939"/>
          <a:ext cx="800608" cy="366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9" name="Equation" r:id="rId19" imgW="749160" imgH="342720" progId="Equation.DSMT4">
                  <p:embed/>
                </p:oleObj>
              </mc:Choice>
              <mc:Fallback>
                <p:oleObj name="Equation" r:id="rId19" imgW="74916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016369" y="4484939"/>
                        <a:ext cx="800608" cy="3663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107502"/>
              </p:ext>
            </p:extLst>
          </p:nvPr>
        </p:nvGraphicFramePr>
        <p:xfrm>
          <a:off x="3146799" y="4496268"/>
          <a:ext cx="1159881" cy="411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0" name="Equation" r:id="rId21" imgW="1002960" imgH="355320" progId="Equation.DSMT4">
                  <p:embed/>
                </p:oleObj>
              </mc:Choice>
              <mc:Fallback>
                <p:oleObj name="Equation" r:id="rId21" imgW="100296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146799" y="4496268"/>
                        <a:ext cx="1159881" cy="4110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916736"/>
              </p:ext>
            </p:extLst>
          </p:nvPr>
        </p:nvGraphicFramePr>
        <p:xfrm>
          <a:off x="4636502" y="4528285"/>
          <a:ext cx="1191394" cy="379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1" name="Equation" r:id="rId23" imgW="1117440" imgH="355320" progId="Equation.DSMT4">
                  <p:embed/>
                </p:oleObj>
              </mc:Choice>
              <mc:Fallback>
                <p:oleObj name="Equation" r:id="rId23" imgW="111744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636502" y="4528285"/>
                        <a:ext cx="1191394" cy="379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808706"/>
              </p:ext>
            </p:extLst>
          </p:nvPr>
        </p:nvGraphicFramePr>
        <p:xfrm>
          <a:off x="4141503" y="5472112"/>
          <a:ext cx="15748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2" name="Equation" r:id="rId25" imgW="1574640" imgH="698400" progId="Equation.DSMT4">
                  <p:embed/>
                </p:oleObj>
              </mc:Choice>
              <mc:Fallback>
                <p:oleObj name="Equation" r:id="rId25" imgW="157464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4141503" y="5472112"/>
                        <a:ext cx="15748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008990"/>
              </p:ext>
            </p:extLst>
          </p:nvPr>
        </p:nvGraphicFramePr>
        <p:xfrm>
          <a:off x="6242050" y="5611813"/>
          <a:ext cx="1485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3" name="Equation" r:id="rId27" imgW="1485720" imgH="393480" progId="Equation.DSMT4">
                  <p:embed/>
                </p:oleObj>
              </mc:Choice>
              <mc:Fallback>
                <p:oleObj name="Equation" r:id="rId27" imgW="1485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242050" y="5611813"/>
                        <a:ext cx="14859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382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3" grpId="0"/>
      <p:bldP spid="16" grpId="0"/>
      <p:bldP spid="18" grpId="0"/>
      <p:bldP spid="21" grpId="0"/>
      <p:bldP spid="23" grpId="0"/>
      <p:bldP spid="24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1095581"/>
              </p:ext>
            </p:extLst>
          </p:nvPr>
        </p:nvGraphicFramePr>
        <p:xfrm>
          <a:off x="3602652" y="399937"/>
          <a:ext cx="5126396" cy="558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1" name="Equation" r:id="rId3" imgW="4660560" imgH="507960" progId="Equation.DSMT4">
                  <p:embed/>
                </p:oleObj>
              </mc:Choice>
              <mc:Fallback>
                <p:oleObj name="Equation" r:id="rId3" imgW="4660560" imgH="50796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02652" y="399937"/>
                        <a:ext cx="5126396" cy="5587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729727"/>
              </p:ext>
            </p:extLst>
          </p:nvPr>
        </p:nvGraphicFramePr>
        <p:xfrm>
          <a:off x="4397375" y="1274763"/>
          <a:ext cx="27051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2" name="Equation" r:id="rId5" imgW="2552400" imgH="520560" progId="Equation.DSMT4">
                  <p:embed/>
                </p:oleObj>
              </mc:Choice>
              <mc:Fallback>
                <p:oleObj name="Equation" r:id="rId5" imgW="2552400" imgH="5205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97375" y="1274763"/>
                        <a:ext cx="2705100" cy="552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65638" y="1309686"/>
            <a:ext cx="3712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term:              Normal State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7738" y="2515259"/>
            <a:ext cx="1656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	      PE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63912" y="3082887"/>
            <a:ext cx="229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Condensation energy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5639" y="3068214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DIFFERENCE</a:t>
            </a:r>
            <a:endParaRPr lang="en-US" u="sng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455255"/>
              </p:ext>
            </p:extLst>
          </p:nvPr>
        </p:nvGraphicFramePr>
        <p:xfrm>
          <a:off x="4410546" y="2956574"/>
          <a:ext cx="1143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3" name="Equation" r:id="rId7" imgW="1143000" imgH="571320" progId="Equation.DSMT4">
                  <p:embed/>
                </p:oleObj>
              </mc:Choice>
              <mc:Fallback>
                <p:oleObj name="Equation" r:id="rId7" imgW="1143000" imgH="57132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10546" y="2956574"/>
                        <a:ext cx="11430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65639" y="3719220"/>
            <a:ext cx="6577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 term: excitation numbers of </a:t>
            </a:r>
            <a:r>
              <a:rPr lang="en-US" dirty="0" err="1" smtClean="0"/>
              <a:t>Bogoliubov</a:t>
            </a:r>
            <a:r>
              <a:rPr lang="en-US" dirty="0" smtClean="0"/>
              <a:t> quasiparticles     		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447183"/>
              </p:ext>
            </p:extLst>
          </p:nvPr>
        </p:nvGraphicFramePr>
        <p:xfrm>
          <a:off x="6603666" y="3719220"/>
          <a:ext cx="313849" cy="343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4" name="Equation" r:id="rId9" imgW="266400" imgH="291960" progId="Equation.DSMT4">
                  <p:embed/>
                </p:oleObj>
              </mc:Choice>
              <mc:Fallback>
                <p:oleObj name="Equation" r:id="rId9" imgW="266400" imgH="29196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603666" y="3719220"/>
                        <a:ext cx="313849" cy="3437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1088265" y="4524984"/>
            <a:ext cx="5142239" cy="1901653"/>
            <a:chOff x="933631" y="5075410"/>
            <a:chExt cx="5142239" cy="1901653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933631" y="6777034"/>
              <a:ext cx="457486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371600" y="5253905"/>
              <a:ext cx="1504950" cy="1523129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2869726" y="5328578"/>
              <a:ext cx="1733550" cy="1434808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2876550" y="5193346"/>
              <a:ext cx="0" cy="15836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3976204" y="6357938"/>
              <a:ext cx="0" cy="41909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reeform 20"/>
            <p:cNvSpPr/>
            <p:nvPr/>
          </p:nvSpPr>
          <p:spPr>
            <a:xfrm>
              <a:off x="1509713" y="5314951"/>
              <a:ext cx="3014662" cy="1111446"/>
            </a:xfrm>
            <a:custGeom>
              <a:avLst/>
              <a:gdLst>
                <a:gd name="connsiteX0" fmla="*/ 0 w 3014662"/>
                <a:gd name="connsiteY0" fmla="*/ 0 h 1109224"/>
                <a:gd name="connsiteX1" fmla="*/ 495300 w 3014662"/>
                <a:gd name="connsiteY1" fmla="*/ 552450 h 1109224"/>
                <a:gd name="connsiteX2" fmla="*/ 1014412 w 3014662"/>
                <a:gd name="connsiteY2" fmla="*/ 947738 h 1109224"/>
                <a:gd name="connsiteX3" fmla="*/ 1357312 w 3014662"/>
                <a:gd name="connsiteY3" fmla="*/ 1095375 h 1109224"/>
                <a:gd name="connsiteX4" fmla="*/ 1685925 w 3014662"/>
                <a:gd name="connsiteY4" fmla="*/ 1066800 h 1109224"/>
                <a:gd name="connsiteX5" fmla="*/ 2085975 w 3014662"/>
                <a:gd name="connsiteY5" fmla="*/ 776288 h 1109224"/>
                <a:gd name="connsiteX6" fmla="*/ 2519362 w 3014662"/>
                <a:gd name="connsiteY6" fmla="*/ 442913 h 1109224"/>
                <a:gd name="connsiteX7" fmla="*/ 3014662 w 3014662"/>
                <a:gd name="connsiteY7" fmla="*/ 42863 h 1109224"/>
                <a:gd name="connsiteX0" fmla="*/ 0 w 3014662"/>
                <a:gd name="connsiteY0" fmla="*/ 0 h 1108752"/>
                <a:gd name="connsiteX1" fmla="*/ 495300 w 3014662"/>
                <a:gd name="connsiteY1" fmla="*/ 552450 h 1108752"/>
                <a:gd name="connsiteX2" fmla="*/ 1014412 w 3014662"/>
                <a:gd name="connsiteY2" fmla="*/ 947738 h 1108752"/>
                <a:gd name="connsiteX3" fmla="*/ 1357312 w 3014662"/>
                <a:gd name="connsiteY3" fmla="*/ 1095375 h 1108752"/>
                <a:gd name="connsiteX4" fmla="*/ 1685925 w 3014662"/>
                <a:gd name="connsiteY4" fmla="*/ 1066800 h 1108752"/>
                <a:gd name="connsiteX5" fmla="*/ 2119313 w 3014662"/>
                <a:gd name="connsiteY5" fmla="*/ 785813 h 1108752"/>
                <a:gd name="connsiteX6" fmla="*/ 2519362 w 3014662"/>
                <a:gd name="connsiteY6" fmla="*/ 442913 h 1108752"/>
                <a:gd name="connsiteX7" fmla="*/ 3014662 w 3014662"/>
                <a:gd name="connsiteY7" fmla="*/ 42863 h 1108752"/>
                <a:gd name="connsiteX0" fmla="*/ 0 w 3014662"/>
                <a:gd name="connsiteY0" fmla="*/ 0 h 1119388"/>
                <a:gd name="connsiteX1" fmla="*/ 495300 w 3014662"/>
                <a:gd name="connsiteY1" fmla="*/ 552450 h 1119388"/>
                <a:gd name="connsiteX2" fmla="*/ 1014412 w 3014662"/>
                <a:gd name="connsiteY2" fmla="*/ 947738 h 1119388"/>
                <a:gd name="connsiteX3" fmla="*/ 1390649 w 3014662"/>
                <a:gd name="connsiteY3" fmla="*/ 1109662 h 1119388"/>
                <a:gd name="connsiteX4" fmla="*/ 1685925 w 3014662"/>
                <a:gd name="connsiteY4" fmla="*/ 1066800 h 1119388"/>
                <a:gd name="connsiteX5" fmla="*/ 2119313 w 3014662"/>
                <a:gd name="connsiteY5" fmla="*/ 785813 h 1119388"/>
                <a:gd name="connsiteX6" fmla="*/ 2519362 w 3014662"/>
                <a:gd name="connsiteY6" fmla="*/ 442913 h 1119388"/>
                <a:gd name="connsiteX7" fmla="*/ 3014662 w 3014662"/>
                <a:gd name="connsiteY7" fmla="*/ 42863 h 1119388"/>
                <a:gd name="connsiteX0" fmla="*/ 0 w 3014662"/>
                <a:gd name="connsiteY0" fmla="*/ 0 h 1115674"/>
                <a:gd name="connsiteX1" fmla="*/ 495300 w 3014662"/>
                <a:gd name="connsiteY1" fmla="*/ 552450 h 1115674"/>
                <a:gd name="connsiteX2" fmla="*/ 1014412 w 3014662"/>
                <a:gd name="connsiteY2" fmla="*/ 947738 h 1115674"/>
                <a:gd name="connsiteX3" fmla="*/ 1352549 w 3014662"/>
                <a:gd name="connsiteY3" fmla="*/ 1104900 h 1115674"/>
                <a:gd name="connsiteX4" fmla="*/ 1685925 w 3014662"/>
                <a:gd name="connsiteY4" fmla="*/ 1066800 h 1115674"/>
                <a:gd name="connsiteX5" fmla="*/ 2119313 w 3014662"/>
                <a:gd name="connsiteY5" fmla="*/ 785813 h 1115674"/>
                <a:gd name="connsiteX6" fmla="*/ 2519362 w 3014662"/>
                <a:gd name="connsiteY6" fmla="*/ 442913 h 1115674"/>
                <a:gd name="connsiteX7" fmla="*/ 3014662 w 3014662"/>
                <a:gd name="connsiteY7" fmla="*/ 42863 h 1115674"/>
                <a:gd name="connsiteX0" fmla="*/ 0 w 3014662"/>
                <a:gd name="connsiteY0" fmla="*/ 0 h 1111446"/>
                <a:gd name="connsiteX1" fmla="*/ 495300 w 3014662"/>
                <a:gd name="connsiteY1" fmla="*/ 552450 h 1111446"/>
                <a:gd name="connsiteX2" fmla="*/ 1014412 w 3014662"/>
                <a:gd name="connsiteY2" fmla="*/ 947738 h 1111446"/>
                <a:gd name="connsiteX3" fmla="*/ 1352549 w 3014662"/>
                <a:gd name="connsiteY3" fmla="*/ 1104900 h 1111446"/>
                <a:gd name="connsiteX4" fmla="*/ 1685925 w 3014662"/>
                <a:gd name="connsiteY4" fmla="*/ 1066800 h 1111446"/>
                <a:gd name="connsiteX5" fmla="*/ 2119313 w 3014662"/>
                <a:gd name="connsiteY5" fmla="*/ 785813 h 1111446"/>
                <a:gd name="connsiteX6" fmla="*/ 2519362 w 3014662"/>
                <a:gd name="connsiteY6" fmla="*/ 442913 h 1111446"/>
                <a:gd name="connsiteX7" fmla="*/ 3014662 w 3014662"/>
                <a:gd name="connsiteY7" fmla="*/ 42863 h 1111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14662" h="1111446">
                  <a:moveTo>
                    <a:pt x="0" y="0"/>
                  </a:moveTo>
                  <a:cubicBezTo>
                    <a:pt x="163115" y="197247"/>
                    <a:pt x="326231" y="394494"/>
                    <a:pt x="495300" y="552450"/>
                  </a:cubicBezTo>
                  <a:cubicBezTo>
                    <a:pt x="664369" y="710406"/>
                    <a:pt x="871537" y="855663"/>
                    <a:pt x="1014412" y="947738"/>
                  </a:cubicBezTo>
                  <a:cubicBezTo>
                    <a:pt x="1157287" y="1039813"/>
                    <a:pt x="1245392" y="1094581"/>
                    <a:pt x="1352549" y="1104900"/>
                  </a:cubicBezTo>
                  <a:cubicBezTo>
                    <a:pt x="1459706" y="1115219"/>
                    <a:pt x="1558131" y="1119981"/>
                    <a:pt x="1685925" y="1066800"/>
                  </a:cubicBezTo>
                  <a:cubicBezTo>
                    <a:pt x="1813719" y="1013619"/>
                    <a:pt x="1980407" y="889794"/>
                    <a:pt x="2119313" y="785813"/>
                  </a:cubicBezTo>
                  <a:cubicBezTo>
                    <a:pt x="2258219" y="681832"/>
                    <a:pt x="2370137" y="566738"/>
                    <a:pt x="2519362" y="442913"/>
                  </a:cubicBezTo>
                  <a:cubicBezTo>
                    <a:pt x="2668587" y="319088"/>
                    <a:pt x="2844402" y="181769"/>
                    <a:pt x="3014662" y="42863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6522300"/>
                </p:ext>
              </p:extLst>
            </p:nvPr>
          </p:nvGraphicFramePr>
          <p:xfrm>
            <a:off x="4475670" y="5915660"/>
            <a:ext cx="16002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35" name="Equation" r:id="rId11" imgW="1600200" imgH="291960" progId="Equation.DSMT4">
                    <p:embed/>
                  </p:oleObj>
                </mc:Choice>
                <mc:Fallback>
                  <p:oleObj name="Equation" r:id="rId11" imgW="1600200" imgH="291960" progId="Equation.DSMT4">
                    <p:embed/>
                    <p:pic>
                      <p:nvPicPr>
                        <p:cNvPr id="22" name="Object 21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475670" y="5915660"/>
                          <a:ext cx="1600200" cy="292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/>
            </p:nvPr>
          </p:nvGraphicFramePr>
          <p:xfrm>
            <a:off x="2319209" y="5075410"/>
            <a:ext cx="2667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36" name="Equation" r:id="rId13" imgW="266400" imgH="291960" progId="Equation.DSMT4">
                    <p:embed/>
                  </p:oleObj>
                </mc:Choice>
                <mc:Fallback>
                  <p:oleObj name="Equation" r:id="rId13" imgW="266400" imgH="291960" progId="Equation.DSMT4">
                    <p:embed/>
                    <p:pic>
                      <p:nvPicPr>
                        <p:cNvPr id="23" name="Object 22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319209" y="5075410"/>
                          <a:ext cx="266700" cy="292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23"/>
            <p:cNvGraphicFramePr>
              <a:graphicFrameLocks noChangeAspect="1"/>
            </p:cNvGraphicFramePr>
            <p:nvPr>
              <p:extLst/>
            </p:nvPr>
          </p:nvGraphicFramePr>
          <p:xfrm>
            <a:off x="5699125" y="6684963"/>
            <a:ext cx="2286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37" name="Equation" r:id="rId14" imgW="228600" imgH="291960" progId="Equation.DSMT4">
                    <p:embed/>
                  </p:oleObj>
                </mc:Choice>
                <mc:Fallback>
                  <p:oleObj name="Equation" r:id="rId14" imgW="228600" imgH="291960" progId="Equation.DSMT4">
                    <p:embed/>
                    <p:pic>
                      <p:nvPicPr>
                        <p:cNvPr id="24" name="Object 23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5699125" y="6684963"/>
                          <a:ext cx="228600" cy="292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24"/>
            <p:cNvGraphicFramePr>
              <a:graphicFrameLocks noChangeAspect="1"/>
            </p:cNvGraphicFramePr>
            <p:nvPr>
              <p:extLst/>
            </p:nvPr>
          </p:nvGraphicFramePr>
          <p:xfrm>
            <a:off x="4072615" y="6461489"/>
            <a:ext cx="190500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38" name="Equation" r:id="rId16" imgW="190440" imgH="215640" progId="Equation.DSMT4">
                    <p:embed/>
                  </p:oleObj>
                </mc:Choice>
                <mc:Fallback>
                  <p:oleObj name="Equation" r:id="rId16" imgW="190440" imgH="215640" progId="Equation.DSMT4">
                    <p:embed/>
                    <p:pic>
                      <p:nvPicPr>
                        <p:cNvPr id="25" name="Object 24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4072615" y="6461489"/>
                          <a:ext cx="190500" cy="215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553858" y="4340318"/>
                <a:ext cx="19906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Self consistency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3858" y="4340318"/>
                <a:ext cx="1990673" cy="369332"/>
              </a:xfrm>
              <a:prstGeom prst="rect">
                <a:avLst/>
              </a:prstGeom>
              <a:blipFill>
                <a:blip r:embed="rId18"/>
                <a:stretch>
                  <a:fillRect l="-2446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074316"/>
              </p:ext>
            </p:extLst>
          </p:nvPr>
        </p:nvGraphicFramePr>
        <p:xfrm>
          <a:off x="7995109" y="4774053"/>
          <a:ext cx="21209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9" name="Equation" r:id="rId19" imgW="2120760" imgH="495000" progId="Equation.DSMT4">
                  <p:embed/>
                </p:oleObj>
              </mc:Choice>
              <mc:Fallback>
                <p:oleObj name="Equation" r:id="rId19" imgW="2120760" imgH="49500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995109" y="4774053"/>
                        <a:ext cx="21209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499085"/>
              </p:ext>
            </p:extLst>
          </p:nvPr>
        </p:nvGraphicFramePr>
        <p:xfrm>
          <a:off x="8268159" y="5369365"/>
          <a:ext cx="3302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0" name="Equation" r:id="rId21" imgW="3301920" imgH="507960" progId="Equation.DSMT4">
                  <p:embed/>
                </p:oleObj>
              </mc:Choice>
              <mc:Fallback>
                <p:oleObj name="Equation" r:id="rId21" imgW="3301920" imgH="50796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268159" y="5369365"/>
                        <a:ext cx="33020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633165"/>
              </p:ext>
            </p:extLst>
          </p:nvPr>
        </p:nvGraphicFramePr>
        <p:xfrm>
          <a:off x="7585534" y="6140890"/>
          <a:ext cx="3670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" name="Equation" r:id="rId23" imgW="3670200" imgH="482400" progId="Equation.DSMT4">
                  <p:embed/>
                </p:oleObj>
              </mc:Choice>
              <mc:Fallback>
                <p:oleObj name="Equation" r:id="rId23" imgW="3670200" imgH="48240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585534" y="6140890"/>
                        <a:ext cx="36703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300782"/>
              </p:ext>
            </p:extLst>
          </p:nvPr>
        </p:nvGraphicFramePr>
        <p:xfrm>
          <a:off x="7578590" y="3099137"/>
          <a:ext cx="139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2" name="Equation" r:id="rId25" imgW="139680" imgH="228600" progId="Equation.DSMT4">
                  <p:embed/>
                </p:oleObj>
              </mc:Choice>
              <mc:Fallback>
                <p:oleObj name="Equation" r:id="rId25" imgW="139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578590" y="3099137"/>
                        <a:ext cx="1397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947385" y="3075407"/>
            <a:ext cx="1406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Ground state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65639" y="438899"/>
            <a:ext cx="2965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Result of the diagonalization: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89071" y="1933942"/>
            <a:ext cx="2280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Superconducting </a:t>
            </a:r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17515" y="3707461"/>
            <a:ext cx="2055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= excitation </a:t>
            </a:r>
            <a:r>
              <a:rPr lang="en-US" dirty="0"/>
              <a:t>energy, </a:t>
            </a: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358534"/>
              </p:ext>
            </p:extLst>
          </p:nvPr>
        </p:nvGraphicFramePr>
        <p:xfrm>
          <a:off x="4443883" y="1788903"/>
          <a:ext cx="261143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3" name="Equation" r:id="rId27" imgW="2463480" imgH="634680" progId="Equation.DSMT4">
                  <p:embed/>
                </p:oleObj>
              </mc:Choice>
              <mc:Fallback>
                <p:oleObj name="Equation" r:id="rId27" imgW="2463480" imgH="6346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4443883" y="1788903"/>
                        <a:ext cx="2611437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145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26" grpId="0"/>
      <p:bldP spid="32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451" y="205487"/>
            <a:ext cx="2382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Quasiparticle operators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947738"/>
              </p:ext>
            </p:extLst>
          </p:nvPr>
        </p:nvGraphicFramePr>
        <p:xfrm>
          <a:off x="2672583" y="205487"/>
          <a:ext cx="935969" cy="406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3" name="Equation" r:id="rId3" imgW="583920" imgH="253800" progId="Equation.DSMT4">
                  <p:embed/>
                </p:oleObj>
              </mc:Choice>
              <mc:Fallback>
                <p:oleObj name="Equation" r:id="rId3" imgW="583920" imgH="25380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72583" y="205487"/>
                        <a:ext cx="935969" cy="4069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088443"/>
              </p:ext>
            </p:extLst>
          </p:nvPr>
        </p:nvGraphicFramePr>
        <p:xfrm>
          <a:off x="527243" y="708516"/>
          <a:ext cx="2204874" cy="967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4" name="Equation" r:id="rId5" imgW="1155600" imgH="507960" progId="Equation.DSMT4">
                  <p:embed/>
                </p:oleObj>
              </mc:Choice>
              <mc:Fallback>
                <p:oleObj name="Equation" r:id="rId5" imgW="1155600" imgH="5079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7243" y="708516"/>
                        <a:ext cx="2204874" cy="9673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390" y="1989991"/>
            <a:ext cx="2432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Define</a:t>
            </a:r>
            <a:r>
              <a:rPr lang="en-US" dirty="0" smtClean="0"/>
              <a:t> ground state by: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15182"/>
              </p:ext>
            </p:extLst>
          </p:nvPr>
        </p:nvGraphicFramePr>
        <p:xfrm>
          <a:off x="2818188" y="1983664"/>
          <a:ext cx="10795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5" name="Equation" r:id="rId7" imgW="1079280" imgH="723600" progId="Equation.DSMT4">
                  <p:embed/>
                </p:oleObj>
              </mc:Choice>
              <mc:Fallback>
                <p:oleObj name="Equation" r:id="rId7" imgW="1079280" imgH="7236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18188" y="1983664"/>
                        <a:ext cx="10795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" name="Group 35"/>
          <p:cNvGrpSpPr/>
          <p:nvPr/>
        </p:nvGrpSpPr>
        <p:grpSpPr>
          <a:xfrm>
            <a:off x="810862" y="2954140"/>
            <a:ext cx="4013200" cy="657602"/>
            <a:chOff x="1640985" y="3729073"/>
            <a:chExt cx="4013200" cy="657602"/>
          </a:xfrm>
        </p:grpSpPr>
        <p:graphicFrame>
          <p:nvGraphicFramePr>
            <p:cNvPr id="12" name="Object 11"/>
            <p:cNvGraphicFramePr>
              <a:graphicFrameLocks noChangeAspect="1"/>
            </p:cNvGraphicFramePr>
            <p:nvPr>
              <p:extLst/>
            </p:nvPr>
          </p:nvGraphicFramePr>
          <p:xfrm>
            <a:off x="1640985" y="3729073"/>
            <a:ext cx="4013200" cy="647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16" name="Equation" r:id="rId9" imgW="4012920" imgH="647640" progId="Equation.DSMT4">
                    <p:embed/>
                  </p:oleObj>
                </mc:Choice>
                <mc:Fallback>
                  <p:oleObj name="Equation" r:id="rId9" imgW="4012920" imgH="647640" progId="Equation.DSMT4">
                    <p:embed/>
                    <p:pic>
                      <p:nvPicPr>
                        <p:cNvPr id="12" name="Object 11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640985" y="3729073"/>
                          <a:ext cx="4013200" cy="647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3" name="Straight Connector 12"/>
            <p:cNvCxnSpPr/>
            <p:nvPr/>
          </p:nvCxnSpPr>
          <p:spPr>
            <a:xfrm>
              <a:off x="2069972" y="3836642"/>
              <a:ext cx="318467" cy="5500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016242" y="3844269"/>
              <a:ext cx="425929" cy="5219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2765918" y="4188588"/>
          <a:ext cx="7493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7" name="Equation" r:id="rId11" imgW="749160" imgH="749160" progId="Equation.DSMT4">
                  <p:embed/>
                </p:oleObj>
              </mc:Choice>
              <mc:Fallback>
                <p:oleObj name="Equation" r:id="rId11" imgW="749160" imgH="74916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765918" y="4188588"/>
                        <a:ext cx="749300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51974" y="4188588"/>
            <a:ext cx="2400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Define</a:t>
            </a:r>
            <a:r>
              <a:rPr lang="en-US" dirty="0" smtClean="0"/>
              <a:t> quasiparticle by: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489406" y="1647305"/>
            <a:ext cx="4267200" cy="1188525"/>
            <a:chOff x="1032400" y="3348612"/>
            <a:chExt cx="4267200" cy="1188525"/>
          </a:xfrm>
        </p:grpSpPr>
        <p:graphicFrame>
          <p:nvGraphicFramePr>
            <p:cNvPr id="18" name="Object 17"/>
            <p:cNvGraphicFramePr>
              <a:graphicFrameLocks noChangeAspect="1"/>
            </p:cNvGraphicFramePr>
            <p:nvPr>
              <p:extLst/>
            </p:nvPr>
          </p:nvGraphicFramePr>
          <p:xfrm>
            <a:off x="1032400" y="3870919"/>
            <a:ext cx="4267200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18" name="Equation" r:id="rId13" imgW="4267080" imgH="520560" progId="Equation.DSMT4">
                    <p:embed/>
                  </p:oleObj>
                </mc:Choice>
                <mc:Fallback>
                  <p:oleObj name="Equation" r:id="rId13" imgW="4267080" imgH="520560" progId="Equation.DSMT4">
                    <p:embed/>
                    <p:pic>
                      <p:nvPicPr>
                        <p:cNvPr id="18" name="Object 17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032400" y="3870919"/>
                          <a:ext cx="4267200" cy="520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Arc 18"/>
            <p:cNvSpPr/>
            <p:nvPr/>
          </p:nvSpPr>
          <p:spPr>
            <a:xfrm>
              <a:off x="1745621" y="3636607"/>
              <a:ext cx="2161198" cy="494566"/>
            </a:xfrm>
            <a:prstGeom prst="arc">
              <a:avLst>
                <a:gd name="adj1" fmla="val 10887329"/>
                <a:gd name="adj2" fmla="val 21443207"/>
              </a:avLst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>
              <a:off x="2884939" y="3636607"/>
              <a:ext cx="2161198" cy="494566"/>
            </a:xfrm>
            <a:prstGeom prst="arc">
              <a:avLst>
                <a:gd name="adj1" fmla="val 10887329"/>
                <a:gd name="adj2" fmla="val 21443207"/>
              </a:avLst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Arc 20"/>
            <p:cNvSpPr/>
            <p:nvPr/>
          </p:nvSpPr>
          <p:spPr>
            <a:xfrm rot="10800000">
              <a:off x="2047874" y="3985592"/>
              <a:ext cx="2565811" cy="551545"/>
            </a:xfrm>
            <a:prstGeom prst="arc">
              <a:avLst>
                <a:gd name="adj1" fmla="val 10880276"/>
                <a:gd name="adj2" fmla="val 21406660"/>
              </a:avLst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rot="10800000">
              <a:off x="2913964" y="4016402"/>
              <a:ext cx="927819" cy="375119"/>
            </a:xfrm>
            <a:prstGeom prst="arc">
              <a:avLst>
                <a:gd name="adj1" fmla="val 11184835"/>
                <a:gd name="adj2" fmla="val 21120139"/>
              </a:avLst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524534" y="334861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86609" y="3364151"/>
              <a:ext cx="2370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565545" y="3733140"/>
            <a:ext cx="4178300" cy="1522706"/>
            <a:chOff x="1232073" y="6428571"/>
            <a:chExt cx="4178300" cy="1374371"/>
          </a:xfrm>
        </p:grpSpPr>
        <p:grpSp>
          <p:nvGrpSpPr>
            <p:cNvPr id="26" name="Group 25"/>
            <p:cNvGrpSpPr/>
            <p:nvPr/>
          </p:nvGrpSpPr>
          <p:grpSpPr>
            <a:xfrm>
              <a:off x="1232073" y="6428571"/>
              <a:ext cx="4178300" cy="1374371"/>
              <a:chOff x="1020315" y="3230273"/>
              <a:chExt cx="4178300" cy="1374371"/>
            </a:xfrm>
          </p:grpSpPr>
          <p:graphicFrame>
            <p:nvGraphicFramePr>
              <p:cNvPr id="29" name="Object 2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18723632"/>
                  </p:ext>
                </p:extLst>
              </p:nvPr>
            </p:nvGraphicFramePr>
            <p:xfrm>
              <a:off x="1020315" y="3816032"/>
              <a:ext cx="4178300" cy="520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419" name="Equation" r:id="rId15" imgW="4178160" imgH="520560" progId="Equation.DSMT4">
                      <p:embed/>
                    </p:oleObj>
                  </mc:Choice>
                  <mc:Fallback>
                    <p:oleObj name="Equation" r:id="rId15" imgW="4178160" imgH="520560" progId="Equation.DSMT4">
                      <p:embed/>
                      <p:pic>
                        <p:nvPicPr>
                          <p:cNvPr id="29" name="Object 28"/>
                          <p:cNvPicPr/>
                          <p:nvPr/>
                        </p:nvPicPr>
                        <p:blipFill>
                          <a:blip r:embed="rId16"/>
                          <a:stretch>
                            <a:fillRect/>
                          </a:stretch>
                        </p:blipFill>
                        <p:spPr>
                          <a:xfrm>
                            <a:off x="1020315" y="3816032"/>
                            <a:ext cx="4178300" cy="5207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" name="Arc 29"/>
              <p:cNvSpPr/>
              <p:nvPr/>
            </p:nvSpPr>
            <p:spPr>
              <a:xfrm>
                <a:off x="1997746" y="3465049"/>
                <a:ext cx="2653400" cy="632543"/>
              </a:xfrm>
              <a:prstGeom prst="arc">
                <a:avLst>
                  <a:gd name="adj1" fmla="val 10887329"/>
                  <a:gd name="adj2" fmla="val 21443207"/>
                </a:avLst>
              </a:prstGeom>
              <a:ln w="1270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Arc 30"/>
              <p:cNvSpPr/>
              <p:nvPr/>
            </p:nvSpPr>
            <p:spPr>
              <a:xfrm rot="10800000">
                <a:off x="2005234" y="4060989"/>
                <a:ext cx="1946462" cy="543655"/>
              </a:xfrm>
              <a:prstGeom prst="arc">
                <a:avLst>
                  <a:gd name="adj1" fmla="val 10923917"/>
                  <a:gd name="adj2" fmla="val 21480389"/>
                </a:avLst>
              </a:prstGeom>
              <a:ln w="1270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Arc 31"/>
              <p:cNvSpPr/>
              <p:nvPr/>
            </p:nvSpPr>
            <p:spPr>
              <a:xfrm rot="10800000">
                <a:off x="2665690" y="3804349"/>
                <a:ext cx="1746816" cy="800295"/>
              </a:xfrm>
              <a:prstGeom prst="arc">
                <a:avLst>
                  <a:gd name="adj1" fmla="val 11184835"/>
                  <a:gd name="adj2" fmla="val 21120139"/>
                </a:avLst>
              </a:prstGeom>
              <a:ln w="1270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099230" y="3230273"/>
                <a:ext cx="234357" cy="308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0</a:t>
                </a:r>
              </a:p>
            </p:txBody>
          </p:sp>
        </p:grpSp>
        <p:sp>
          <p:nvSpPr>
            <p:cNvPr id="27" name="Arc 26"/>
            <p:cNvSpPr/>
            <p:nvPr/>
          </p:nvSpPr>
          <p:spPr>
            <a:xfrm>
              <a:off x="3002496" y="6908609"/>
              <a:ext cx="927819" cy="375119"/>
            </a:xfrm>
            <a:prstGeom prst="arc">
              <a:avLst>
                <a:gd name="adj1" fmla="val 11184835"/>
                <a:gd name="adj2" fmla="val 21120139"/>
              </a:avLst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321223" y="6687512"/>
              <a:ext cx="234357" cy="3080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</a:p>
          </p:txBody>
        </p:sp>
      </p:grpSp>
      <p:graphicFrame>
        <p:nvGraphicFramePr>
          <p:cNvPr id="34" name="Object 33"/>
          <p:cNvGraphicFramePr>
            <a:graphicFrameLocks noChangeAspect="1"/>
          </p:cNvGraphicFramePr>
          <p:nvPr>
            <p:extLst/>
          </p:nvPr>
        </p:nvGraphicFramePr>
        <p:xfrm>
          <a:off x="782638" y="5060950"/>
          <a:ext cx="3302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0" name="Equation" r:id="rId17" imgW="3301920" imgH="647640" progId="Equation.DSMT4">
                  <p:embed/>
                </p:oleObj>
              </mc:Choice>
              <mc:Fallback>
                <p:oleObj name="Equation" r:id="rId17" imgW="3301920" imgH="64764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82638" y="5060950"/>
                        <a:ext cx="330200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/>
          </p:nvPr>
        </p:nvGraphicFramePr>
        <p:xfrm>
          <a:off x="1649413" y="5832475"/>
          <a:ext cx="2489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1" name="Equation" r:id="rId19" imgW="2489040" imgH="647640" progId="Equation.DSMT4">
                  <p:embed/>
                </p:oleObj>
              </mc:Choice>
              <mc:Fallback>
                <p:oleObj name="Equation" r:id="rId19" imgW="2489040" imgH="64764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649413" y="5832475"/>
                        <a:ext cx="248920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504358"/>
              </p:ext>
            </p:extLst>
          </p:nvPr>
        </p:nvGraphicFramePr>
        <p:xfrm>
          <a:off x="4974494" y="5620781"/>
          <a:ext cx="6896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2" name="Equation" r:id="rId21" imgW="6895800" imgH="355320" progId="Equation.DSMT4">
                  <p:embed/>
                </p:oleObj>
              </mc:Choice>
              <mc:Fallback>
                <p:oleObj name="Equation" r:id="rId21" imgW="6895800" imgH="35532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974494" y="5620781"/>
                        <a:ext cx="68961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/>
          </p:nvPr>
        </p:nvGraphicFramePr>
        <p:xfrm>
          <a:off x="4941606" y="6252839"/>
          <a:ext cx="41529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3" name="Equation" r:id="rId23" imgW="4152600" imgH="406080" progId="Equation.DSMT4">
                  <p:embed/>
                </p:oleObj>
              </mc:Choice>
              <mc:Fallback>
                <p:oleObj name="Equation" r:id="rId23" imgW="4152600" imgH="40608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941606" y="6252839"/>
                        <a:ext cx="41529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925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581" y="98283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 state – Excitation picture         describe excited states by addition of “quasi-particles”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196737"/>
              </p:ext>
            </p:extLst>
          </p:nvPr>
        </p:nvGraphicFramePr>
        <p:xfrm>
          <a:off x="3566854" y="187699"/>
          <a:ext cx="2667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4" name="Equation" r:id="rId3" imgW="266400" imgH="190440" progId="Equation.DSMT4">
                  <p:embed/>
                </p:oleObj>
              </mc:Choice>
              <mc:Fallback>
                <p:oleObj name="Equation" r:id="rId3" imgW="266400" imgH="19044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66854" y="187699"/>
                        <a:ext cx="2667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3"/>
          <p:cNvSpPr/>
          <p:nvPr/>
        </p:nvSpPr>
        <p:spPr>
          <a:xfrm>
            <a:off x="1144625" y="982898"/>
            <a:ext cx="933450" cy="933450"/>
          </a:xfrm>
          <a:prstGeom prst="ellipse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775713" y="1026075"/>
            <a:ext cx="1001725" cy="954575"/>
          </a:xfrm>
          <a:prstGeom prst="ellipse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17802" y="517246"/>
            <a:ext cx="1582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GROUNDSTATE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81885" y="506870"/>
            <a:ext cx="1378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EXCITATIONS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914255"/>
              </p:ext>
            </p:extLst>
          </p:nvPr>
        </p:nvGraphicFramePr>
        <p:xfrm>
          <a:off x="3167519" y="890086"/>
          <a:ext cx="1639887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5" name="Equation" r:id="rId5" imgW="1206360" imgH="774360" progId="Equation.DSMT4">
                  <p:embed/>
                </p:oleObj>
              </mc:Choice>
              <mc:Fallback>
                <p:oleObj name="Equation" r:id="rId5" imgW="1206360" imgH="77436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67519" y="890086"/>
                        <a:ext cx="1639887" cy="1054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228419"/>
              </p:ext>
            </p:extLst>
          </p:nvPr>
        </p:nvGraphicFramePr>
        <p:xfrm>
          <a:off x="3167519" y="2141631"/>
          <a:ext cx="15875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6" name="Equation" r:id="rId7" imgW="1206360" imgH="723600" progId="Equation.DSMT4">
                  <p:embed/>
                </p:oleObj>
              </mc:Choice>
              <mc:Fallback>
                <p:oleObj name="Equation" r:id="rId7" imgW="1206360" imgH="723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67519" y="2141631"/>
                        <a:ext cx="1587500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5" name="Group 64"/>
          <p:cNvGrpSpPr/>
          <p:nvPr/>
        </p:nvGrpSpPr>
        <p:grpSpPr>
          <a:xfrm>
            <a:off x="5743053" y="2173386"/>
            <a:ext cx="1010077" cy="982044"/>
            <a:chOff x="8562040" y="4040948"/>
            <a:chExt cx="2323805" cy="2279540"/>
          </a:xfrm>
        </p:grpSpPr>
        <p:sp>
          <p:nvSpPr>
            <p:cNvPr id="6" name="Oval 5"/>
            <p:cNvSpPr/>
            <p:nvPr/>
          </p:nvSpPr>
          <p:spPr>
            <a:xfrm>
              <a:off x="8562040" y="4040948"/>
              <a:ext cx="2323805" cy="2279540"/>
            </a:xfrm>
            <a:prstGeom prst="ellipse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8889020" y="4935544"/>
              <a:ext cx="297327" cy="26285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0266321" y="4948219"/>
              <a:ext cx="271027" cy="27633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Oval 12"/>
          <p:cNvSpPr/>
          <p:nvPr/>
        </p:nvSpPr>
        <p:spPr>
          <a:xfrm>
            <a:off x="7038065" y="1360422"/>
            <a:ext cx="149371" cy="13229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398465" y="1350000"/>
            <a:ext cx="139833" cy="15313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015834"/>
              </p:ext>
            </p:extLst>
          </p:nvPr>
        </p:nvGraphicFramePr>
        <p:xfrm>
          <a:off x="5177622" y="1536605"/>
          <a:ext cx="602051" cy="348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7" name="Equation" r:id="rId9" imgW="482400" imgH="279360" progId="Equation.DSMT4">
                  <p:embed/>
                </p:oleObj>
              </mc:Choice>
              <mc:Fallback>
                <p:oleObj name="Equation" r:id="rId9" imgW="482400" imgH="27936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77622" y="1536605"/>
                        <a:ext cx="602051" cy="3485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1594422"/>
              </p:ext>
            </p:extLst>
          </p:nvPr>
        </p:nvGraphicFramePr>
        <p:xfrm>
          <a:off x="6854628" y="896217"/>
          <a:ext cx="466290" cy="379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8" name="Equation" r:id="rId11" imgW="342720" imgH="279360" progId="Equation.DSMT4">
                  <p:embed/>
                </p:oleObj>
              </mc:Choice>
              <mc:Fallback>
                <p:oleObj name="Equation" r:id="rId11" imgW="342720" imgH="27936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54628" y="896217"/>
                        <a:ext cx="466290" cy="379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703502" y="2146642"/>
            <a:ext cx="1981198" cy="1305609"/>
            <a:chOff x="485777" y="3714750"/>
            <a:chExt cx="1981198" cy="1305609"/>
          </a:xfrm>
        </p:grpSpPr>
        <p:cxnSp>
          <p:nvCxnSpPr>
            <p:cNvPr id="18" name="Straight Arrow Connector 17"/>
            <p:cNvCxnSpPr/>
            <p:nvPr/>
          </p:nvCxnSpPr>
          <p:spPr>
            <a:xfrm flipV="1">
              <a:off x="828675" y="3714750"/>
              <a:ext cx="0" cy="96202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828675" y="4676775"/>
              <a:ext cx="16383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828675" y="4086225"/>
              <a:ext cx="1219200" cy="59055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1" name="Object 20"/>
            <p:cNvGraphicFramePr>
              <a:graphicFrameLocks noChangeAspect="1"/>
            </p:cNvGraphicFramePr>
            <p:nvPr>
              <p:extLst/>
            </p:nvPr>
          </p:nvGraphicFramePr>
          <p:xfrm>
            <a:off x="485777" y="4235450"/>
            <a:ext cx="2286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19" name="Equation" r:id="rId13" imgW="228600" imgH="291960" progId="Equation.DSMT4">
                    <p:embed/>
                  </p:oleObj>
                </mc:Choice>
                <mc:Fallback>
                  <p:oleObj name="Equation" r:id="rId13" imgW="228600" imgH="291960" progId="Equation.DSMT4">
                    <p:embed/>
                    <p:pic>
                      <p:nvPicPr>
                        <p:cNvPr id="21" name="Object 20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85777" y="4235450"/>
                          <a:ext cx="228600" cy="292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1"/>
            <p:cNvGraphicFramePr>
              <a:graphicFrameLocks noChangeAspect="1"/>
            </p:cNvGraphicFramePr>
            <p:nvPr>
              <p:extLst/>
            </p:nvPr>
          </p:nvGraphicFramePr>
          <p:xfrm>
            <a:off x="1343024" y="4804459"/>
            <a:ext cx="190500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20" name="Equation" r:id="rId15" imgW="190440" imgH="215640" progId="Equation.DSMT4">
                    <p:embed/>
                  </p:oleObj>
                </mc:Choice>
                <mc:Fallback>
                  <p:oleObj name="Equation" r:id="rId15" imgW="190440" imgH="215640" progId="Equation.DSMT4">
                    <p:embed/>
                    <p:pic>
                      <p:nvPicPr>
                        <p:cNvPr id="22" name="Object 21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343024" y="4804459"/>
                          <a:ext cx="190500" cy="215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Group 22"/>
          <p:cNvGrpSpPr/>
          <p:nvPr/>
        </p:nvGrpSpPr>
        <p:grpSpPr>
          <a:xfrm>
            <a:off x="7970027" y="2013107"/>
            <a:ext cx="3859759" cy="1510402"/>
            <a:chOff x="4556468" y="4516408"/>
            <a:chExt cx="2328524" cy="792192"/>
          </a:xfrm>
        </p:grpSpPr>
        <p:sp>
          <p:nvSpPr>
            <p:cNvPr id="24" name="Isosceles Triangle 23"/>
            <p:cNvSpPr/>
            <p:nvPr/>
          </p:nvSpPr>
          <p:spPr>
            <a:xfrm>
              <a:off x="5249857" y="4743450"/>
              <a:ext cx="1131892" cy="419100"/>
            </a:xfrm>
            <a:custGeom>
              <a:avLst/>
              <a:gdLst>
                <a:gd name="connsiteX0" fmla="*/ 0 w 1117605"/>
                <a:gd name="connsiteY0" fmla="*/ 404813 h 404813"/>
                <a:gd name="connsiteX1" fmla="*/ 539412 w 1117605"/>
                <a:gd name="connsiteY1" fmla="*/ 0 h 404813"/>
                <a:gd name="connsiteX2" fmla="*/ 1117605 w 1117605"/>
                <a:gd name="connsiteY2" fmla="*/ 404813 h 404813"/>
                <a:gd name="connsiteX3" fmla="*/ 0 w 1117605"/>
                <a:gd name="connsiteY3" fmla="*/ 404813 h 404813"/>
                <a:gd name="connsiteX0" fmla="*/ 0 w 1117605"/>
                <a:gd name="connsiteY0" fmla="*/ 404813 h 404813"/>
                <a:gd name="connsiteX1" fmla="*/ 539412 w 1117605"/>
                <a:gd name="connsiteY1" fmla="*/ 0 h 404813"/>
                <a:gd name="connsiteX2" fmla="*/ 1117605 w 1117605"/>
                <a:gd name="connsiteY2" fmla="*/ 404813 h 404813"/>
                <a:gd name="connsiteX3" fmla="*/ 0 w 1117605"/>
                <a:gd name="connsiteY3" fmla="*/ 404813 h 404813"/>
                <a:gd name="connsiteX0" fmla="*/ 0 w 1117605"/>
                <a:gd name="connsiteY0" fmla="*/ 404813 h 404813"/>
                <a:gd name="connsiteX1" fmla="*/ 539412 w 1117605"/>
                <a:gd name="connsiteY1" fmla="*/ 0 h 404813"/>
                <a:gd name="connsiteX2" fmla="*/ 1117605 w 1117605"/>
                <a:gd name="connsiteY2" fmla="*/ 404813 h 404813"/>
                <a:gd name="connsiteX3" fmla="*/ 0 w 1117605"/>
                <a:gd name="connsiteY3" fmla="*/ 404813 h 404813"/>
                <a:gd name="connsiteX0" fmla="*/ 0 w 1174755"/>
                <a:gd name="connsiteY0" fmla="*/ 404813 h 404813"/>
                <a:gd name="connsiteX1" fmla="*/ 539412 w 1174755"/>
                <a:gd name="connsiteY1" fmla="*/ 0 h 404813"/>
                <a:gd name="connsiteX2" fmla="*/ 1174755 w 1174755"/>
                <a:gd name="connsiteY2" fmla="*/ 395288 h 404813"/>
                <a:gd name="connsiteX3" fmla="*/ 0 w 1174755"/>
                <a:gd name="connsiteY3" fmla="*/ 404813 h 404813"/>
                <a:gd name="connsiteX0" fmla="*/ 0 w 1174755"/>
                <a:gd name="connsiteY0" fmla="*/ 404813 h 404813"/>
                <a:gd name="connsiteX1" fmla="*/ 539412 w 1174755"/>
                <a:gd name="connsiteY1" fmla="*/ 0 h 404813"/>
                <a:gd name="connsiteX2" fmla="*/ 1174755 w 1174755"/>
                <a:gd name="connsiteY2" fmla="*/ 395288 h 404813"/>
                <a:gd name="connsiteX3" fmla="*/ 0 w 1174755"/>
                <a:gd name="connsiteY3" fmla="*/ 404813 h 404813"/>
                <a:gd name="connsiteX0" fmla="*/ 0 w 1174755"/>
                <a:gd name="connsiteY0" fmla="*/ 404813 h 404813"/>
                <a:gd name="connsiteX1" fmla="*/ 539412 w 1174755"/>
                <a:gd name="connsiteY1" fmla="*/ 0 h 404813"/>
                <a:gd name="connsiteX2" fmla="*/ 1174755 w 1174755"/>
                <a:gd name="connsiteY2" fmla="*/ 395288 h 404813"/>
                <a:gd name="connsiteX3" fmla="*/ 0 w 1174755"/>
                <a:gd name="connsiteY3" fmla="*/ 404813 h 404813"/>
                <a:gd name="connsiteX0" fmla="*/ 0 w 1174755"/>
                <a:gd name="connsiteY0" fmla="*/ 404813 h 404813"/>
                <a:gd name="connsiteX1" fmla="*/ 539412 w 1174755"/>
                <a:gd name="connsiteY1" fmla="*/ 0 h 404813"/>
                <a:gd name="connsiteX2" fmla="*/ 1174755 w 1174755"/>
                <a:gd name="connsiteY2" fmla="*/ 395288 h 404813"/>
                <a:gd name="connsiteX3" fmla="*/ 0 w 1174755"/>
                <a:gd name="connsiteY3" fmla="*/ 404813 h 404813"/>
                <a:gd name="connsiteX0" fmla="*/ 0 w 1136655"/>
                <a:gd name="connsiteY0" fmla="*/ 419100 h 419100"/>
                <a:gd name="connsiteX1" fmla="*/ 501312 w 1136655"/>
                <a:gd name="connsiteY1" fmla="*/ 0 h 419100"/>
                <a:gd name="connsiteX2" fmla="*/ 1136655 w 1136655"/>
                <a:gd name="connsiteY2" fmla="*/ 395288 h 419100"/>
                <a:gd name="connsiteX3" fmla="*/ 0 w 1136655"/>
                <a:gd name="connsiteY3" fmla="*/ 419100 h 419100"/>
                <a:gd name="connsiteX0" fmla="*/ 0 w 1136655"/>
                <a:gd name="connsiteY0" fmla="*/ 419100 h 419100"/>
                <a:gd name="connsiteX1" fmla="*/ 501312 w 1136655"/>
                <a:gd name="connsiteY1" fmla="*/ 0 h 419100"/>
                <a:gd name="connsiteX2" fmla="*/ 1136655 w 1136655"/>
                <a:gd name="connsiteY2" fmla="*/ 395288 h 419100"/>
                <a:gd name="connsiteX3" fmla="*/ 0 w 1136655"/>
                <a:gd name="connsiteY3" fmla="*/ 419100 h 419100"/>
                <a:gd name="connsiteX0" fmla="*/ 0 w 1136655"/>
                <a:gd name="connsiteY0" fmla="*/ 419100 h 419100"/>
                <a:gd name="connsiteX1" fmla="*/ 501312 w 1136655"/>
                <a:gd name="connsiteY1" fmla="*/ 0 h 419100"/>
                <a:gd name="connsiteX2" fmla="*/ 1136655 w 1136655"/>
                <a:gd name="connsiteY2" fmla="*/ 395288 h 419100"/>
                <a:gd name="connsiteX3" fmla="*/ 0 w 1136655"/>
                <a:gd name="connsiteY3" fmla="*/ 419100 h 419100"/>
                <a:gd name="connsiteX0" fmla="*/ 0 w 1136655"/>
                <a:gd name="connsiteY0" fmla="*/ 419100 h 419100"/>
                <a:gd name="connsiteX1" fmla="*/ 501312 w 1136655"/>
                <a:gd name="connsiteY1" fmla="*/ 0 h 419100"/>
                <a:gd name="connsiteX2" fmla="*/ 1136655 w 1136655"/>
                <a:gd name="connsiteY2" fmla="*/ 395288 h 419100"/>
                <a:gd name="connsiteX3" fmla="*/ 0 w 1136655"/>
                <a:gd name="connsiteY3" fmla="*/ 419100 h 419100"/>
                <a:gd name="connsiteX0" fmla="*/ 0 w 1131892"/>
                <a:gd name="connsiteY0" fmla="*/ 419100 h 419100"/>
                <a:gd name="connsiteX1" fmla="*/ 501312 w 1131892"/>
                <a:gd name="connsiteY1" fmla="*/ 0 h 419100"/>
                <a:gd name="connsiteX2" fmla="*/ 1131892 w 1131892"/>
                <a:gd name="connsiteY2" fmla="*/ 414338 h 419100"/>
                <a:gd name="connsiteX3" fmla="*/ 0 w 1131892"/>
                <a:gd name="connsiteY3" fmla="*/ 41910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1892" h="419100">
                  <a:moveTo>
                    <a:pt x="0" y="419100"/>
                  </a:moveTo>
                  <a:cubicBezTo>
                    <a:pt x="256003" y="327025"/>
                    <a:pt x="435807" y="220662"/>
                    <a:pt x="501312" y="0"/>
                  </a:cubicBezTo>
                  <a:cubicBezTo>
                    <a:pt x="622606" y="215900"/>
                    <a:pt x="886774" y="369888"/>
                    <a:pt x="1131892" y="414338"/>
                  </a:cubicBezTo>
                  <a:lnTo>
                    <a:pt x="0" y="41910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5753100" y="4552300"/>
              <a:ext cx="0" cy="61025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024438" y="5162550"/>
              <a:ext cx="16383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 flipV="1">
              <a:off x="5723615" y="4707104"/>
              <a:ext cx="58684" cy="450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>
              <a:off x="4556468" y="4516408"/>
              <a:ext cx="1212455" cy="646142"/>
            </a:xfrm>
            <a:prstGeom prst="arc">
              <a:avLst>
                <a:gd name="adj1" fmla="val 15522300"/>
                <a:gd name="adj2" fmla="val 20875116"/>
              </a:avLst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80532502"/>
                </p:ext>
              </p:extLst>
            </p:nvPr>
          </p:nvGraphicFramePr>
          <p:xfrm>
            <a:off x="6700494" y="5072852"/>
            <a:ext cx="184498" cy="2357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21" name="Equation" r:id="rId17" imgW="228600" imgH="291960" progId="Equation.DSMT4">
                    <p:embed/>
                  </p:oleObj>
                </mc:Choice>
                <mc:Fallback>
                  <p:oleObj name="Equation" r:id="rId17" imgW="228600" imgH="291960" progId="Equation.DSMT4">
                    <p:embed/>
                    <p:pic>
                      <p:nvPicPr>
                        <p:cNvPr id="30" name="Object 29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6700494" y="5072852"/>
                          <a:ext cx="184498" cy="23574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" name="TextBox 30"/>
          <p:cNvSpPr txBox="1"/>
          <p:nvPr/>
        </p:nvSpPr>
        <p:spPr>
          <a:xfrm>
            <a:off x="8376093" y="534293"/>
            <a:ext cx="2827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OCCUPATION PROBABLILITY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8875" y="5453122"/>
            <a:ext cx="1258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VELOCITY:</a:t>
            </a:r>
            <a:endParaRPr lang="en-US" dirty="0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949511"/>
              </p:ext>
            </p:extLst>
          </p:nvPr>
        </p:nvGraphicFramePr>
        <p:xfrm>
          <a:off x="1751249" y="6062181"/>
          <a:ext cx="1693615" cy="393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2" name="Equation" r:id="rId19" imgW="1422360" imgH="330120" progId="Equation.DSMT4">
                  <p:embed/>
                </p:oleObj>
              </mc:Choice>
              <mc:Fallback>
                <p:oleObj name="Equation" r:id="rId19" imgW="1422360" imgH="33012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751249" y="6062181"/>
                        <a:ext cx="1693615" cy="3931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4290496" y="3523509"/>
            <a:ext cx="3692494" cy="1407654"/>
            <a:chOff x="3505378" y="6944041"/>
            <a:chExt cx="3692494" cy="1407654"/>
          </a:xfrm>
        </p:grpSpPr>
        <p:cxnSp>
          <p:nvCxnSpPr>
            <p:cNvPr id="39" name="Straight Arrow Connector 38"/>
            <p:cNvCxnSpPr/>
            <p:nvPr/>
          </p:nvCxnSpPr>
          <p:spPr>
            <a:xfrm>
              <a:off x="3505378" y="8115301"/>
              <a:ext cx="337445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5011848" y="7177088"/>
              <a:ext cx="0" cy="947737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5011848" y="7239000"/>
              <a:ext cx="1274652" cy="86677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 flipV="1">
              <a:off x="3829051" y="7253458"/>
              <a:ext cx="1187560" cy="85232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3" name="Object 42"/>
            <p:cNvGraphicFramePr>
              <a:graphicFrameLocks noChangeAspect="1"/>
            </p:cNvGraphicFramePr>
            <p:nvPr>
              <p:extLst/>
            </p:nvPr>
          </p:nvGraphicFramePr>
          <p:xfrm>
            <a:off x="4863990" y="6944041"/>
            <a:ext cx="2667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23" name="Equation" r:id="rId21" imgW="266400" imgH="291960" progId="Equation.DSMT4">
                    <p:embed/>
                  </p:oleObj>
                </mc:Choice>
                <mc:Fallback>
                  <p:oleObj name="Equation" r:id="rId21" imgW="266400" imgH="291960" progId="Equation.DSMT4">
                    <p:embed/>
                    <p:pic>
                      <p:nvPicPr>
                        <p:cNvPr id="43" name="Object 42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4863990" y="6944041"/>
                          <a:ext cx="266700" cy="292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43"/>
            <p:cNvGraphicFramePr>
              <a:graphicFrameLocks noChangeAspect="1"/>
            </p:cNvGraphicFramePr>
            <p:nvPr>
              <p:extLst/>
            </p:nvPr>
          </p:nvGraphicFramePr>
          <p:xfrm>
            <a:off x="6969272" y="7959728"/>
            <a:ext cx="2286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24" name="Equation" r:id="rId23" imgW="228600" imgH="291960" progId="Equation.DSMT4">
                    <p:embed/>
                  </p:oleObj>
                </mc:Choice>
                <mc:Fallback>
                  <p:oleObj name="Equation" r:id="rId23" imgW="228600" imgH="291960" progId="Equation.DSMT4">
                    <p:embed/>
                    <p:pic>
                      <p:nvPicPr>
                        <p:cNvPr id="44" name="Object 43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6969272" y="7959728"/>
                          <a:ext cx="228600" cy="292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" name="TextBox 44"/>
            <p:cNvSpPr txBox="1"/>
            <p:nvPr/>
          </p:nvSpPr>
          <p:spPr>
            <a:xfrm>
              <a:off x="3595689" y="7425136"/>
              <a:ext cx="5757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holes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956515" y="7425136"/>
              <a:ext cx="8614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electrons</a:t>
              </a:r>
            </a:p>
          </p:txBody>
        </p:sp>
        <p:graphicFrame>
          <p:nvGraphicFramePr>
            <p:cNvPr id="47" name="Object 46"/>
            <p:cNvGraphicFramePr>
              <a:graphicFrameLocks noChangeAspect="1"/>
            </p:cNvGraphicFramePr>
            <p:nvPr>
              <p:extLst/>
            </p:nvPr>
          </p:nvGraphicFramePr>
          <p:xfrm>
            <a:off x="4938712" y="8123095"/>
            <a:ext cx="1524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25" name="Equation" r:id="rId25" imgW="152280" imgH="228600" progId="Equation.DSMT4">
                    <p:embed/>
                  </p:oleObj>
                </mc:Choice>
                <mc:Fallback>
                  <p:oleObj name="Equation" r:id="rId25" imgW="152280" imgH="228600" progId="Equation.DSMT4">
                    <p:embed/>
                    <p:pic>
                      <p:nvPicPr>
                        <p:cNvPr id="47" name="Object 46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4938712" y="8123095"/>
                          <a:ext cx="15240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8" name="Group 47"/>
          <p:cNvGrpSpPr/>
          <p:nvPr/>
        </p:nvGrpSpPr>
        <p:grpSpPr>
          <a:xfrm>
            <a:off x="4529005" y="5159169"/>
            <a:ext cx="3691726" cy="1444937"/>
            <a:chOff x="3565798" y="8127688"/>
            <a:chExt cx="3691726" cy="1444937"/>
          </a:xfrm>
        </p:grpSpPr>
        <p:cxnSp>
          <p:nvCxnSpPr>
            <p:cNvPr id="49" name="Straight Arrow Connector 48"/>
            <p:cNvCxnSpPr/>
            <p:nvPr/>
          </p:nvCxnSpPr>
          <p:spPr>
            <a:xfrm flipV="1">
              <a:off x="5004020" y="8410261"/>
              <a:ext cx="0" cy="1162364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5017985" y="8743951"/>
              <a:ext cx="113495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3565798" y="8996206"/>
              <a:ext cx="337445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3968750" y="9272588"/>
              <a:ext cx="1035270" cy="1428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3" name="Object 52"/>
            <p:cNvGraphicFramePr>
              <a:graphicFrameLocks noChangeAspect="1"/>
            </p:cNvGraphicFramePr>
            <p:nvPr>
              <p:extLst/>
            </p:nvPr>
          </p:nvGraphicFramePr>
          <p:xfrm>
            <a:off x="7028924" y="8845393"/>
            <a:ext cx="2286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26" name="Equation" r:id="rId27" imgW="228600" imgH="291960" progId="Equation.DSMT4">
                    <p:embed/>
                  </p:oleObj>
                </mc:Choice>
                <mc:Fallback>
                  <p:oleObj name="Equation" r:id="rId27" imgW="228600" imgH="291960" progId="Equation.DSMT4">
                    <p:embed/>
                    <p:pic>
                      <p:nvPicPr>
                        <p:cNvPr id="53" name="Object 52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7028924" y="8845393"/>
                          <a:ext cx="228600" cy="292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" name="Object 53"/>
            <p:cNvGraphicFramePr>
              <a:graphicFrameLocks noChangeAspect="1"/>
            </p:cNvGraphicFramePr>
            <p:nvPr>
              <p:extLst/>
            </p:nvPr>
          </p:nvGraphicFramePr>
          <p:xfrm>
            <a:off x="4894255" y="8127688"/>
            <a:ext cx="2667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27" name="Equation" r:id="rId29" imgW="266400" imgH="291960" progId="Equation.DSMT4">
                    <p:embed/>
                  </p:oleObj>
                </mc:Choice>
                <mc:Fallback>
                  <p:oleObj name="Equation" r:id="rId29" imgW="266400" imgH="291960" progId="Equation.DSMT4">
                    <p:embed/>
                    <p:pic>
                      <p:nvPicPr>
                        <p:cNvPr id="54" name="Object 53"/>
                        <p:cNvPicPr/>
                        <p:nvPr/>
                      </p:nvPicPr>
                      <p:blipFill>
                        <a:blip r:embed="rId30"/>
                        <a:stretch>
                          <a:fillRect/>
                        </a:stretch>
                      </p:blipFill>
                      <p:spPr>
                        <a:xfrm>
                          <a:off x="4894255" y="8127688"/>
                          <a:ext cx="266700" cy="292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ct 54"/>
            <p:cNvGraphicFramePr>
              <a:graphicFrameLocks noChangeAspect="1"/>
            </p:cNvGraphicFramePr>
            <p:nvPr>
              <p:extLst/>
            </p:nvPr>
          </p:nvGraphicFramePr>
          <p:xfrm>
            <a:off x="4855340" y="8986838"/>
            <a:ext cx="1524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28" name="Equation" r:id="rId31" imgW="152280" imgH="228600" progId="Equation.DSMT4">
                    <p:embed/>
                  </p:oleObj>
                </mc:Choice>
                <mc:Fallback>
                  <p:oleObj name="Equation" r:id="rId31" imgW="152280" imgH="228600" progId="Equation.DSMT4">
                    <p:embed/>
                    <p:pic>
                      <p:nvPicPr>
                        <p:cNvPr id="55" name="Object 54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4855340" y="8986838"/>
                          <a:ext cx="15240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55"/>
            <p:cNvGraphicFramePr>
              <a:graphicFrameLocks noChangeAspect="1"/>
            </p:cNvGraphicFramePr>
            <p:nvPr>
              <p:extLst/>
            </p:nvPr>
          </p:nvGraphicFramePr>
          <p:xfrm>
            <a:off x="4844404" y="8667123"/>
            <a:ext cx="1397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29" name="Equation" r:id="rId32" imgW="139680" imgH="177480" progId="Equation.DSMT4">
                    <p:embed/>
                  </p:oleObj>
                </mc:Choice>
                <mc:Fallback>
                  <p:oleObj name="Equation" r:id="rId32" imgW="139680" imgH="177480" progId="Equation.DSMT4">
                    <p:embed/>
                    <p:pic>
                      <p:nvPicPr>
                        <p:cNvPr id="56" name="Object 55"/>
                        <p:cNvPicPr/>
                        <p:nvPr/>
                      </p:nvPicPr>
                      <p:blipFill>
                        <a:blip r:embed="rId33"/>
                        <a:stretch>
                          <a:fillRect/>
                        </a:stretch>
                      </p:blipFill>
                      <p:spPr>
                        <a:xfrm>
                          <a:off x="4844404" y="8667123"/>
                          <a:ext cx="139700" cy="177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Object 56"/>
            <p:cNvGraphicFramePr>
              <a:graphicFrameLocks noChangeAspect="1"/>
            </p:cNvGraphicFramePr>
            <p:nvPr>
              <p:extLst/>
            </p:nvPr>
          </p:nvGraphicFramePr>
          <p:xfrm>
            <a:off x="5033969" y="9190038"/>
            <a:ext cx="2794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30" name="Equation" r:id="rId34" imgW="279360" imgH="177480" progId="Equation.DSMT4">
                    <p:embed/>
                  </p:oleObj>
                </mc:Choice>
                <mc:Fallback>
                  <p:oleObj name="Equation" r:id="rId34" imgW="279360" imgH="177480" progId="Equation.DSMT4">
                    <p:embed/>
                    <p:pic>
                      <p:nvPicPr>
                        <p:cNvPr id="57" name="Object 56"/>
                        <p:cNvPicPr/>
                        <p:nvPr/>
                      </p:nvPicPr>
                      <p:blipFill>
                        <a:blip r:embed="rId35"/>
                        <a:stretch>
                          <a:fillRect/>
                        </a:stretch>
                      </p:blipFill>
                      <p:spPr>
                        <a:xfrm>
                          <a:off x="5033969" y="9190038"/>
                          <a:ext cx="279400" cy="177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57924"/>
              </p:ext>
            </p:extLst>
          </p:nvPr>
        </p:nvGraphicFramePr>
        <p:xfrm>
          <a:off x="8974909" y="991601"/>
          <a:ext cx="1523331" cy="893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1" name="Equation" r:id="rId36" imgW="1320480" imgH="774360" progId="Equation.DSMT4">
                  <p:embed/>
                </p:oleObj>
              </mc:Choice>
              <mc:Fallback>
                <p:oleObj name="Equation" r:id="rId36" imgW="132048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8974909" y="991601"/>
                        <a:ext cx="1523331" cy="893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Rectangle 58"/>
          <p:cNvSpPr/>
          <p:nvPr/>
        </p:nvSpPr>
        <p:spPr>
          <a:xfrm>
            <a:off x="428875" y="4033130"/>
            <a:ext cx="980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2400"/>
              </a:spcAft>
            </a:pPr>
            <a:r>
              <a:rPr lang="en-US" dirty="0"/>
              <a:t>ENERGY: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98059" y="4685246"/>
            <a:ext cx="10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2400"/>
              </a:spcAft>
            </a:pPr>
            <a:r>
              <a:rPr lang="en-US" dirty="0"/>
              <a:t>CHARGE: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34222" y="6119403"/>
            <a:ext cx="11265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2400"/>
              </a:spcAft>
            </a:pPr>
            <a:r>
              <a:rPr lang="en-US" dirty="0"/>
              <a:t>CURRENT:</a:t>
            </a:r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56159"/>
              </p:ext>
            </p:extLst>
          </p:nvPr>
        </p:nvGraphicFramePr>
        <p:xfrm>
          <a:off x="1751249" y="4072768"/>
          <a:ext cx="1117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2" name="Equation" r:id="rId38" imgW="1117440" imgH="342720" progId="Equation.DSMT4">
                  <p:embed/>
                </p:oleObj>
              </mc:Choice>
              <mc:Fallback>
                <p:oleObj name="Equation" r:id="rId38" imgW="111744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1751249" y="4072768"/>
                        <a:ext cx="11176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908602"/>
              </p:ext>
            </p:extLst>
          </p:nvPr>
        </p:nvGraphicFramePr>
        <p:xfrm>
          <a:off x="1807942" y="4521156"/>
          <a:ext cx="9525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3" name="Equation" r:id="rId40" imgW="952200" imgH="647640" progId="Equation.DSMT4">
                  <p:embed/>
                </p:oleObj>
              </mc:Choice>
              <mc:Fallback>
                <p:oleObj name="Equation" r:id="rId40" imgW="95220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1807942" y="4521156"/>
                        <a:ext cx="95250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917493"/>
              </p:ext>
            </p:extLst>
          </p:nvPr>
        </p:nvGraphicFramePr>
        <p:xfrm>
          <a:off x="1814221" y="5305219"/>
          <a:ext cx="2012950" cy="693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4" name="Equation" r:id="rId42" imgW="1879560" imgH="647640" progId="Equation.DSMT4">
                  <p:embed/>
                </p:oleObj>
              </mc:Choice>
              <mc:Fallback>
                <p:oleObj name="Equation" r:id="rId42" imgW="187956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3"/>
                      <a:stretch>
                        <a:fillRect/>
                      </a:stretch>
                    </p:blipFill>
                    <p:spPr>
                      <a:xfrm>
                        <a:off x="1814221" y="5305219"/>
                        <a:ext cx="2012950" cy="6936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923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13" grpId="0" animBg="1"/>
      <p:bldP spid="14" grpId="0" animBg="1"/>
      <p:bldP spid="31" grpId="0"/>
      <p:bldP spid="32" grpId="0"/>
      <p:bldP spid="59" grpId="0"/>
      <p:bldP spid="60" grpId="0"/>
      <p:bldP spid="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719" y="138701"/>
            <a:ext cx="2684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SUPERCONDUCTING STATE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2568" y="476094"/>
            <a:ext cx="1378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EXCITATIONS</a:t>
            </a:r>
          </a:p>
        </p:txBody>
      </p:sp>
      <p:sp>
        <p:nvSpPr>
          <p:cNvPr id="5" name="Oval 4"/>
          <p:cNvSpPr/>
          <p:nvPr/>
        </p:nvSpPr>
        <p:spPr>
          <a:xfrm>
            <a:off x="811357" y="996107"/>
            <a:ext cx="1323975" cy="1199406"/>
          </a:xfrm>
          <a:prstGeom prst="ellipse">
            <a:avLst/>
          </a:prstGeom>
          <a:noFill/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64015" y="1225977"/>
            <a:ext cx="833198" cy="756168"/>
          </a:xfrm>
          <a:prstGeom prst="ellipse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78046" y="1086587"/>
            <a:ext cx="995151" cy="1018437"/>
          </a:xfrm>
          <a:prstGeom prst="ellipse">
            <a:avLst/>
          </a:prstGeom>
          <a:noFill/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88770" y="1031136"/>
            <a:ext cx="671977" cy="608753"/>
          </a:xfrm>
          <a:prstGeom prst="ellipse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88770" y="1940774"/>
            <a:ext cx="671977" cy="608753"/>
          </a:xfrm>
          <a:prstGeom prst="ellipse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902345" y="1290638"/>
            <a:ext cx="76200" cy="8096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350151" y="2228853"/>
            <a:ext cx="76200" cy="8096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364446" y="1271579"/>
            <a:ext cx="76200" cy="8096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902345" y="2245150"/>
            <a:ext cx="76200" cy="8096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178320" y="1290638"/>
            <a:ext cx="890587" cy="1666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202132" y="1982144"/>
            <a:ext cx="825028" cy="1228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3367232" y="960438"/>
          <a:ext cx="304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44" name="Equation" r:id="rId3" imgW="304560" imgH="330120" progId="Equation.DSMT4">
                  <p:embed/>
                </p:oleObj>
              </mc:Choice>
              <mc:Fallback>
                <p:oleObj name="Equation" r:id="rId3" imgW="304560" imgH="33012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67232" y="960438"/>
                        <a:ext cx="3048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3357707" y="2025651"/>
          <a:ext cx="279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45" name="Equation" r:id="rId5" imgW="279360" imgH="330120" progId="Equation.DSMT4">
                  <p:embed/>
                </p:oleObj>
              </mc:Choice>
              <mc:Fallback>
                <p:oleObj name="Equation" r:id="rId5" imgW="279360" imgH="33012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57707" y="2025651"/>
                        <a:ext cx="2794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4629295" y="1371576"/>
          <a:ext cx="482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46" name="Equation" r:id="rId7" imgW="482400" imgH="279360" progId="Equation.DSMT4">
                  <p:embed/>
                </p:oleObj>
              </mc:Choice>
              <mc:Fallback>
                <p:oleObj name="Equation" r:id="rId7" imgW="482400" imgH="27936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29295" y="1371576"/>
                        <a:ext cx="4826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4638820" y="2314181"/>
          <a:ext cx="482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47" name="Equation" r:id="rId9" imgW="482400" imgH="279360" progId="Equation.DSMT4">
                  <p:embed/>
                </p:oleObj>
              </mc:Choice>
              <mc:Fallback>
                <p:oleObj name="Equation" r:id="rId9" imgW="482400" imgH="27936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38820" y="2314181"/>
                        <a:ext cx="4826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6231084" y="1323976"/>
          <a:ext cx="3429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48" name="Equation" r:id="rId11" imgW="342720" imgH="279360" progId="Equation.DSMT4">
                  <p:embed/>
                </p:oleObj>
              </mc:Choice>
              <mc:Fallback>
                <p:oleObj name="Equation" r:id="rId11" imgW="342720" imgH="27936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231084" y="1323976"/>
                        <a:ext cx="3429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6216801" y="2355851"/>
          <a:ext cx="3429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49" name="Equation" r:id="rId13" imgW="342720" imgH="279360" progId="Equation.DSMT4">
                  <p:embed/>
                </p:oleObj>
              </mc:Choice>
              <mc:Fallback>
                <p:oleObj name="Equation" r:id="rId13" imgW="342720" imgH="27936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216801" y="2355851"/>
                        <a:ext cx="3429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468457" y="2443530"/>
            <a:ext cx="2185988" cy="1658574"/>
            <a:chOff x="523875" y="2751320"/>
            <a:chExt cx="2185988" cy="1655584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642938" y="3071813"/>
              <a:ext cx="0" cy="106203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638175" y="4114798"/>
              <a:ext cx="207168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Freeform 24"/>
            <p:cNvSpPr/>
            <p:nvPr/>
          </p:nvSpPr>
          <p:spPr>
            <a:xfrm>
              <a:off x="638175" y="3486332"/>
              <a:ext cx="2014538" cy="608020"/>
            </a:xfrm>
            <a:custGeom>
              <a:avLst/>
              <a:gdLst>
                <a:gd name="connsiteX0" fmla="*/ 0 w 2014538"/>
                <a:gd name="connsiteY0" fmla="*/ 28395 h 605066"/>
                <a:gd name="connsiteX1" fmla="*/ 690563 w 2014538"/>
                <a:gd name="connsiteY1" fmla="*/ 4582 h 605066"/>
                <a:gd name="connsiteX2" fmla="*/ 871538 w 2014538"/>
                <a:gd name="connsiteY2" fmla="*/ 4582 h 605066"/>
                <a:gd name="connsiteX3" fmla="*/ 1028700 w 2014538"/>
                <a:gd name="connsiteY3" fmla="*/ 52207 h 605066"/>
                <a:gd name="connsiteX4" fmla="*/ 1200150 w 2014538"/>
                <a:gd name="connsiteY4" fmla="*/ 218895 h 605066"/>
                <a:gd name="connsiteX5" fmla="*/ 1457325 w 2014538"/>
                <a:gd name="connsiteY5" fmla="*/ 537982 h 605066"/>
                <a:gd name="connsiteX6" fmla="*/ 1571625 w 2014538"/>
                <a:gd name="connsiteY6" fmla="*/ 595132 h 605066"/>
                <a:gd name="connsiteX7" fmla="*/ 2014538 w 2014538"/>
                <a:gd name="connsiteY7" fmla="*/ 604657 h 605066"/>
                <a:gd name="connsiteX0" fmla="*/ 0 w 2014538"/>
                <a:gd name="connsiteY0" fmla="*/ 28395 h 605762"/>
                <a:gd name="connsiteX1" fmla="*/ 690563 w 2014538"/>
                <a:gd name="connsiteY1" fmla="*/ 4582 h 605762"/>
                <a:gd name="connsiteX2" fmla="*/ 871538 w 2014538"/>
                <a:gd name="connsiteY2" fmla="*/ 4582 h 605762"/>
                <a:gd name="connsiteX3" fmla="*/ 1028700 w 2014538"/>
                <a:gd name="connsiteY3" fmla="*/ 52207 h 605762"/>
                <a:gd name="connsiteX4" fmla="*/ 1200150 w 2014538"/>
                <a:gd name="connsiteY4" fmla="*/ 218895 h 605762"/>
                <a:gd name="connsiteX5" fmla="*/ 1438275 w 2014538"/>
                <a:gd name="connsiteY5" fmla="*/ 518932 h 605762"/>
                <a:gd name="connsiteX6" fmla="*/ 1571625 w 2014538"/>
                <a:gd name="connsiteY6" fmla="*/ 595132 h 605762"/>
                <a:gd name="connsiteX7" fmla="*/ 2014538 w 2014538"/>
                <a:gd name="connsiteY7" fmla="*/ 604657 h 605762"/>
                <a:gd name="connsiteX0" fmla="*/ 0 w 2014538"/>
                <a:gd name="connsiteY0" fmla="*/ 28395 h 608020"/>
                <a:gd name="connsiteX1" fmla="*/ 690563 w 2014538"/>
                <a:gd name="connsiteY1" fmla="*/ 4582 h 608020"/>
                <a:gd name="connsiteX2" fmla="*/ 871538 w 2014538"/>
                <a:gd name="connsiteY2" fmla="*/ 4582 h 608020"/>
                <a:gd name="connsiteX3" fmla="*/ 1028700 w 2014538"/>
                <a:gd name="connsiteY3" fmla="*/ 52207 h 608020"/>
                <a:gd name="connsiteX4" fmla="*/ 1200150 w 2014538"/>
                <a:gd name="connsiteY4" fmla="*/ 218895 h 608020"/>
                <a:gd name="connsiteX5" fmla="*/ 1438275 w 2014538"/>
                <a:gd name="connsiteY5" fmla="*/ 518932 h 608020"/>
                <a:gd name="connsiteX6" fmla="*/ 1614487 w 2014538"/>
                <a:gd name="connsiteY6" fmla="*/ 599894 h 608020"/>
                <a:gd name="connsiteX7" fmla="*/ 2014538 w 2014538"/>
                <a:gd name="connsiteY7" fmla="*/ 604657 h 608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14538" h="608020">
                  <a:moveTo>
                    <a:pt x="0" y="28395"/>
                  </a:moveTo>
                  <a:lnTo>
                    <a:pt x="690563" y="4582"/>
                  </a:lnTo>
                  <a:cubicBezTo>
                    <a:pt x="835819" y="613"/>
                    <a:pt x="815182" y="-3355"/>
                    <a:pt x="871538" y="4582"/>
                  </a:cubicBezTo>
                  <a:cubicBezTo>
                    <a:pt x="927894" y="12519"/>
                    <a:pt x="973931" y="16488"/>
                    <a:pt x="1028700" y="52207"/>
                  </a:cubicBezTo>
                  <a:cubicBezTo>
                    <a:pt x="1083469" y="87926"/>
                    <a:pt x="1131888" y="141108"/>
                    <a:pt x="1200150" y="218895"/>
                  </a:cubicBezTo>
                  <a:cubicBezTo>
                    <a:pt x="1268412" y="296682"/>
                    <a:pt x="1369219" y="455432"/>
                    <a:pt x="1438275" y="518932"/>
                  </a:cubicBezTo>
                  <a:cubicBezTo>
                    <a:pt x="1507331" y="582432"/>
                    <a:pt x="1518443" y="585607"/>
                    <a:pt x="1614487" y="599894"/>
                  </a:cubicBezTo>
                  <a:cubicBezTo>
                    <a:pt x="1710531" y="614181"/>
                    <a:pt x="1839516" y="605450"/>
                    <a:pt x="2014538" y="604657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1633538" y="3243263"/>
              <a:ext cx="49053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109788" y="3314700"/>
              <a:ext cx="0" cy="80009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662110" y="3314700"/>
              <a:ext cx="0" cy="785807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878806" y="4038600"/>
              <a:ext cx="0" cy="1381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0" name="Object 29"/>
            <p:cNvGraphicFramePr>
              <a:graphicFrameLocks noChangeAspect="1"/>
            </p:cNvGraphicFramePr>
            <p:nvPr>
              <p:extLst/>
            </p:nvPr>
          </p:nvGraphicFramePr>
          <p:xfrm>
            <a:off x="523875" y="2751320"/>
            <a:ext cx="2286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50" name="Equation" r:id="rId15" imgW="228600" imgH="330120" progId="Equation.DSMT4">
                    <p:embed/>
                  </p:oleObj>
                </mc:Choice>
                <mc:Fallback>
                  <p:oleObj name="Equation" r:id="rId15" imgW="228600" imgH="330120" progId="Equation.DSMT4">
                    <p:embed/>
                    <p:pic>
                      <p:nvPicPr>
                        <p:cNvPr id="30" name="Object 29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523875" y="2751320"/>
                          <a:ext cx="228600" cy="330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30"/>
            <p:cNvGraphicFramePr>
              <a:graphicFrameLocks noChangeAspect="1"/>
            </p:cNvGraphicFramePr>
            <p:nvPr>
              <p:extLst/>
            </p:nvPr>
          </p:nvGraphicFramePr>
          <p:xfrm>
            <a:off x="1783556" y="2940051"/>
            <a:ext cx="190500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51" name="Equation" r:id="rId17" imgW="190440" imgH="215640" progId="Equation.DSMT4">
                    <p:embed/>
                  </p:oleObj>
                </mc:Choice>
                <mc:Fallback>
                  <p:oleObj name="Equation" r:id="rId17" imgW="190440" imgH="215640" progId="Equation.DSMT4">
                    <p:embed/>
                    <p:pic>
                      <p:nvPicPr>
                        <p:cNvPr id="31" name="Object 30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1783556" y="2940051"/>
                          <a:ext cx="190500" cy="215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31"/>
            <p:cNvGraphicFramePr>
              <a:graphicFrameLocks noChangeAspect="1"/>
            </p:cNvGraphicFramePr>
            <p:nvPr>
              <p:extLst/>
            </p:nvPr>
          </p:nvGraphicFramePr>
          <p:xfrm>
            <a:off x="1742469" y="4191004"/>
            <a:ext cx="190500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52" name="Equation" r:id="rId19" imgW="190440" imgH="215640" progId="Equation.DSMT4">
                    <p:embed/>
                  </p:oleObj>
                </mc:Choice>
                <mc:Fallback>
                  <p:oleObj name="Equation" r:id="rId19" imgW="190440" imgH="215640" progId="Equation.DSMT4">
                    <p:embed/>
                    <p:pic>
                      <p:nvPicPr>
                        <p:cNvPr id="32" name="Object 31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1742469" y="4191004"/>
                          <a:ext cx="190500" cy="215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3" name="Group 32"/>
          <p:cNvGrpSpPr/>
          <p:nvPr/>
        </p:nvGrpSpPr>
        <p:grpSpPr>
          <a:xfrm>
            <a:off x="8577997" y="1720690"/>
            <a:ext cx="3169289" cy="1366550"/>
            <a:chOff x="4995863" y="3967305"/>
            <a:chExt cx="1721333" cy="576465"/>
          </a:xfrm>
        </p:grpSpPr>
        <p:cxnSp>
          <p:nvCxnSpPr>
            <p:cNvPr id="34" name="Straight Arrow Connector 33"/>
            <p:cNvCxnSpPr/>
            <p:nvPr/>
          </p:nvCxnSpPr>
          <p:spPr>
            <a:xfrm>
              <a:off x="4995863" y="4452938"/>
              <a:ext cx="150020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 flipV="1">
              <a:off x="5653088" y="3967305"/>
              <a:ext cx="1" cy="49039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Isosceles Triangle 48"/>
            <p:cNvSpPr/>
            <p:nvPr/>
          </p:nvSpPr>
          <p:spPr>
            <a:xfrm>
              <a:off x="5157788" y="4191004"/>
              <a:ext cx="990600" cy="261934"/>
            </a:xfrm>
            <a:custGeom>
              <a:avLst/>
              <a:gdLst>
                <a:gd name="connsiteX0" fmla="*/ 0 w 990600"/>
                <a:gd name="connsiteY0" fmla="*/ 261934 h 261934"/>
                <a:gd name="connsiteX1" fmla="*/ 495300 w 990600"/>
                <a:gd name="connsiteY1" fmla="*/ 0 h 261934"/>
                <a:gd name="connsiteX2" fmla="*/ 990600 w 990600"/>
                <a:gd name="connsiteY2" fmla="*/ 261934 h 261934"/>
                <a:gd name="connsiteX3" fmla="*/ 0 w 990600"/>
                <a:gd name="connsiteY3" fmla="*/ 261934 h 261934"/>
                <a:gd name="connsiteX0" fmla="*/ 0 w 990600"/>
                <a:gd name="connsiteY0" fmla="*/ 261934 h 261934"/>
                <a:gd name="connsiteX1" fmla="*/ 495300 w 990600"/>
                <a:gd name="connsiteY1" fmla="*/ 0 h 261934"/>
                <a:gd name="connsiteX2" fmla="*/ 990600 w 990600"/>
                <a:gd name="connsiteY2" fmla="*/ 261934 h 261934"/>
                <a:gd name="connsiteX3" fmla="*/ 0 w 990600"/>
                <a:gd name="connsiteY3" fmla="*/ 261934 h 261934"/>
                <a:gd name="connsiteX0" fmla="*/ 0 w 990600"/>
                <a:gd name="connsiteY0" fmla="*/ 261934 h 261934"/>
                <a:gd name="connsiteX1" fmla="*/ 495300 w 990600"/>
                <a:gd name="connsiteY1" fmla="*/ 0 h 261934"/>
                <a:gd name="connsiteX2" fmla="*/ 990600 w 990600"/>
                <a:gd name="connsiteY2" fmla="*/ 261934 h 261934"/>
                <a:gd name="connsiteX3" fmla="*/ 0 w 990600"/>
                <a:gd name="connsiteY3" fmla="*/ 261934 h 261934"/>
                <a:gd name="connsiteX0" fmla="*/ 0 w 990600"/>
                <a:gd name="connsiteY0" fmla="*/ 261934 h 261934"/>
                <a:gd name="connsiteX1" fmla="*/ 495300 w 990600"/>
                <a:gd name="connsiteY1" fmla="*/ 0 h 261934"/>
                <a:gd name="connsiteX2" fmla="*/ 990600 w 990600"/>
                <a:gd name="connsiteY2" fmla="*/ 261934 h 261934"/>
                <a:gd name="connsiteX3" fmla="*/ 0 w 990600"/>
                <a:gd name="connsiteY3" fmla="*/ 261934 h 261934"/>
                <a:gd name="connsiteX0" fmla="*/ 0 w 990600"/>
                <a:gd name="connsiteY0" fmla="*/ 261934 h 261934"/>
                <a:gd name="connsiteX1" fmla="*/ 495300 w 990600"/>
                <a:gd name="connsiteY1" fmla="*/ 0 h 261934"/>
                <a:gd name="connsiteX2" fmla="*/ 990600 w 990600"/>
                <a:gd name="connsiteY2" fmla="*/ 261934 h 261934"/>
                <a:gd name="connsiteX3" fmla="*/ 0 w 990600"/>
                <a:gd name="connsiteY3" fmla="*/ 261934 h 261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0600" h="261934">
                  <a:moveTo>
                    <a:pt x="0" y="261934"/>
                  </a:moveTo>
                  <a:cubicBezTo>
                    <a:pt x="212725" y="217485"/>
                    <a:pt x="368300" y="144461"/>
                    <a:pt x="495300" y="0"/>
                  </a:cubicBezTo>
                  <a:cubicBezTo>
                    <a:pt x="588962" y="139698"/>
                    <a:pt x="801688" y="212723"/>
                    <a:pt x="990600" y="261934"/>
                  </a:cubicBezTo>
                  <a:lnTo>
                    <a:pt x="0" y="261934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8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5167676"/>
                </p:ext>
              </p:extLst>
            </p:nvPr>
          </p:nvGraphicFramePr>
          <p:xfrm>
            <a:off x="6566561" y="4351292"/>
            <a:ext cx="150635" cy="1924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53" name="Equation" r:id="rId21" imgW="228600" imgH="291960" progId="Equation.DSMT4">
                    <p:embed/>
                  </p:oleObj>
                </mc:Choice>
                <mc:Fallback>
                  <p:oleObj name="Equation" r:id="rId21" imgW="228600" imgH="291960" progId="Equation.DSMT4">
                    <p:embed/>
                    <p:pic>
                      <p:nvPicPr>
                        <p:cNvPr id="38" name="Object 37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6566561" y="4351292"/>
                          <a:ext cx="150635" cy="19247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9" name="TextBox 38"/>
          <p:cNvSpPr txBox="1"/>
          <p:nvPr/>
        </p:nvSpPr>
        <p:spPr>
          <a:xfrm>
            <a:off x="8375488" y="410836"/>
            <a:ext cx="2684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OCCUPATION PROBABILITY</a:t>
            </a: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72377"/>
              </p:ext>
            </p:extLst>
          </p:nvPr>
        </p:nvGraphicFramePr>
        <p:xfrm>
          <a:off x="8759825" y="844550"/>
          <a:ext cx="17653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54" name="Equation" r:id="rId23" imgW="1358640" imgH="571320" progId="Equation.DSMT4">
                  <p:embed/>
                </p:oleObj>
              </mc:Choice>
              <mc:Fallback>
                <p:oleObj name="Equation" r:id="rId23" imgW="1358640" imgH="571320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8759825" y="844550"/>
                        <a:ext cx="1765300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901377" y="4329981"/>
            <a:ext cx="886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Energy:</a:t>
            </a:r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568891"/>
              </p:ext>
            </p:extLst>
          </p:nvPr>
        </p:nvGraphicFramePr>
        <p:xfrm>
          <a:off x="2654445" y="4217129"/>
          <a:ext cx="1648758" cy="482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55" name="Equation" r:id="rId25" imgW="1346040" imgH="393480" progId="Equation.DSMT4">
                  <p:embed/>
                </p:oleObj>
              </mc:Choice>
              <mc:Fallback>
                <p:oleObj name="Equation" r:id="rId25" imgW="1346040" imgH="393480" progId="Equation.DSMT4">
                  <p:embed/>
                  <p:pic>
                    <p:nvPicPr>
                      <p:cNvPr id="42" name="Object 41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654445" y="4217129"/>
                        <a:ext cx="1648758" cy="4821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355292"/>
              </p:ext>
            </p:extLst>
          </p:nvPr>
        </p:nvGraphicFramePr>
        <p:xfrm>
          <a:off x="575996" y="4810373"/>
          <a:ext cx="3744817" cy="728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56" name="Equation" r:id="rId27" imgW="3327120" imgH="647640" progId="Equation.DSMT4">
                  <p:embed/>
                </p:oleObj>
              </mc:Choice>
              <mc:Fallback>
                <p:oleObj name="Equation" r:id="rId27" imgW="3327120" imgH="647640" progId="Equation.DSMT4">
                  <p:embed/>
                  <p:pic>
                    <p:nvPicPr>
                      <p:cNvPr id="44" name="Object 43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575996" y="4810373"/>
                        <a:ext cx="3744817" cy="7289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677943" y="5376266"/>
            <a:ext cx="963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electron</a:t>
            </a: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052731"/>
              </p:ext>
            </p:extLst>
          </p:nvPr>
        </p:nvGraphicFramePr>
        <p:xfrm>
          <a:off x="391571" y="5870611"/>
          <a:ext cx="4265612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57" name="Equation" r:id="rId29" imgW="3911400" imgH="647640" progId="Equation.DSMT4">
                  <p:embed/>
                </p:oleObj>
              </mc:Choice>
              <mc:Fallback>
                <p:oleObj name="Equation" r:id="rId29" imgW="3911400" imgH="647640" progId="Equation.DSMT4">
                  <p:embed/>
                  <p:pic>
                    <p:nvPicPr>
                      <p:cNvPr id="47" name="Object 46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391571" y="5870611"/>
                        <a:ext cx="4265612" cy="706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088263"/>
              </p:ext>
            </p:extLst>
          </p:nvPr>
        </p:nvGraphicFramePr>
        <p:xfrm>
          <a:off x="5178097" y="5440641"/>
          <a:ext cx="1765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58" name="Equation" r:id="rId31" imgW="1765080" imgH="647640" progId="Equation.DSMT4">
                  <p:embed/>
                </p:oleObj>
              </mc:Choice>
              <mc:Fallback>
                <p:oleObj name="Equation" r:id="rId31" imgW="1765080" imgH="647640" progId="Equation.DSMT4">
                  <p:embed/>
                  <p:pic>
                    <p:nvPicPr>
                      <p:cNvPr id="48" name="Object 47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5178097" y="5440641"/>
                        <a:ext cx="176530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4" name="Group 73"/>
          <p:cNvGrpSpPr/>
          <p:nvPr/>
        </p:nvGrpSpPr>
        <p:grpSpPr>
          <a:xfrm>
            <a:off x="4968801" y="3268802"/>
            <a:ext cx="4725986" cy="1670148"/>
            <a:chOff x="7270717" y="3614189"/>
            <a:chExt cx="4725986" cy="1670148"/>
          </a:xfrm>
        </p:grpSpPr>
        <p:cxnSp>
          <p:nvCxnSpPr>
            <p:cNvPr id="50" name="Straight Arrow Connector 49"/>
            <p:cNvCxnSpPr/>
            <p:nvPr/>
          </p:nvCxnSpPr>
          <p:spPr>
            <a:xfrm>
              <a:off x="7270717" y="5012154"/>
              <a:ext cx="302485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V="1">
              <a:off x="8611924" y="3876713"/>
              <a:ext cx="0" cy="114027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Freeform 51"/>
            <p:cNvSpPr/>
            <p:nvPr/>
          </p:nvSpPr>
          <p:spPr>
            <a:xfrm>
              <a:off x="7412210" y="3950403"/>
              <a:ext cx="2411321" cy="657770"/>
            </a:xfrm>
            <a:custGeom>
              <a:avLst/>
              <a:gdLst>
                <a:gd name="connsiteX0" fmla="*/ 0 w 2414587"/>
                <a:gd name="connsiteY0" fmla="*/ 23813 h 648355"/>
                <a:gd name="connsiteX1" fmla="*/ 223837 w 2414587"/>
                <a:gd name="connsiteY1" fmla="*/ 185738 h 648355"/>
                <a:gd name="connsiteX2" fmla="*/ 766762 w 2414587"/>
                <a:gd name="connsiteY2" fmla="*/ 519113 h 648355"/>
                <a:gd name="connsiteX3" fmla="*/ 1152525 w 2414587"/>
                <a:gd name="connsiteY3" fmla="*/ 647700 h 648355"/>
                <a:gd name="connsiteX4" fmla="*/ 1604962 w 2414587"/>
                <a:gd name="connsiteY4" fmla="*/ 557213 h 648355"/>
                <a:gd name="connsiteX5" fmla="*/ 2062162 w 2414587"/>
                <a:gd name="connsiteY5" fmla="*/ 309563 h 648355"/>
                <a:gd name="connsiteX6" fmla="*/ 2414587 w 2414587"/>
                <a:gd name="connsiteY6" fmla="*/ 0 h 648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14587" h="648355">
                  <a:moveTo>
                    <a:pt x="0" y="23813"/>
                  </a:moveTo>
                  <a:cubicBezTo>
                    <a:pt x="48021" y="63500"/>
                    <a:pt x="96043" y="103188"/>
                    <a:pt x="223837" y="185738"/>
                  </a:cubicBezTo>
                  <a:cubicBezTo>
                    <a:pt x="351631" y="268288"/>
                    <a:pt x="611981" y="442119"/>
                    <a:pt x="766762" y="519113"/>
                  </a:cubicBezTo>
                  <a:cubicBezTo>
                    <a:pt x="921543" y="596107"/>
                    <a:pt x="1012825" y="641350"/>
                    <a:pt x="1152525" y="647700"/>
                  </a:cubicBezTo>
                  <a:cubicBezTo>
                    <a:pt x="1292225" y="654050"/>
                    <a:pt x="1453356" y="613569"/>
                    <a:pt x="1604962" y="557213"/>
                  </a:cubicBezTo>
                  <a:cubicBezTo>
                    <a:pt x="1756568" y="500857"/>
                    <a:pt x="1927225" y="402432"/>
                    <a:pt x="2062162" y="309563"/>
                  </a:cubicBezTo>
                  <a:cubicBezTo>
                    <a:pt x="2197099" y="216694"/>
                    <a:pt x="2414587" y="0"/>
                    <a:pt x="2414587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/>
            <p:cNvCxnSpPr/>
            <p:nvPr/>
          </p:nvCxnSpPr>
          <p:spPr>
            <a:xfrm flipV="1">
              <a:off x="8640463" y="4002336"/>
              <a:ext cx="1250845" cy="1004986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 flipV="1">
              <a:off x="7389621" y="3992674"/>
              <a:ext cx="1236573" cy="1024314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8685649" y="4611792"/>
              <a:ext cx="128176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10123036" y="4116863"/>
              <a:ext cx="1873667" cy="1122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</a:t>
              </a:r>
              <a:r>
                <a:rPr lang="en-US" dirty="0" smtClean="0"/>
                <a:t>inimum excitation energy</a:t>
              </a:r>
            </a:p>
          </p:txBody>
        </p:sp>
        <p:graphicFrame>
          <p:nvGraphicFramePr>
            <p:cNvPr id="57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10856466"/>
                </p:ext>
              </p:extLst>
            </p:nvPr>
          </p:nvGraphicFramePr>
          <p:xfrm>
            <a:off x="8469246" y="3614189"/>
            <a:ext cx="266339" cy="296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59" name="Equation" r:id="rId33" imgW="266400" imgH="291960" progId="Equation.DSMT4">
                    <p:embed/>
                  </p:oleObj>
                </mc:Choice>
                <mc:Fallback>
                  <p:oleObj name="Equation" r:id="rId33" imgW="266400" imgH="291960" progId="Equation.DSMT4">
                    <p:embed/>
                    <p:pic>
                      <p:nvPicPr>
                        <p:cNvPr id="57" name="Object 56"/>
                        <p:cNvPicPr/>
                        <p:nvPr/>
                      </p:nvPicPr>
                      <p:blipFill>
                        <a:blip r:embed="rId34"/>
                        <a:stretch>
                          <a:fillRect/>
                        </a:stretch>
                      </p:blipFill>
                      <p:spPr>
                        <a:xfrm>
                          <a:off x="8469246" y="3614189"/>
                          <a:ext cx="266339" cy="29634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ct 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91184171"/>
                </p:ext>
              </p:extLst>
            </p:nvPr>
          </p:nvGraphicFramePr>
          <p:xfrm>
            <a:off x="10419228" y="4868814"/>
            <a:ext cx="228291" cy="296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60" name="Equation" r:id="rId35" imgW="228600" imgH="291960" progId="Equation.DSMT4">
                    <p:embed/>
                  </p:oleObj>
                </mc:Choice>
                <mc:Fallback>
                  <p:oleObj name="Equation" r:id="rId35" imgW="228600" imgH="291960" progId="Equation.DSMT4">
                    <p:embed/>
                    <p:pic>
                      <p:nvPicPr>
                        <p:cNvPr id="58" name="Object 57"/>
                        <p:cNvPicPr/>
                        <p:nvPr/>
                      </p:nvPicPr>
                      <p:blipFill>
                        <a:blip r:embed="rId36"/>
                        <a:stretch>
                          <a:fillRect/>
                        </a:stretch>
                      </p:blipFill>
                      <p:spPr>
                        <a:xfrm>
                          <a:off x="10419228" y="4868814"/>
                          <a:ext cx="228291" cy="29634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5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57593674"/>
                </p:ext>
              </p:extLst>
            </p:nvPr>
          </p:nvGraphicFramePr>
          <p:xfrm>
            <a:off x="8558024" y="5052417"/>
            <a:ext cx="152194" cy="2319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61" name="Equation" r:id="rId37" imgW="152280" imgH="228600" progId="Equation.DSMT4">
                    <p:embed/>
                  </p:oleObj>
                </mc:Choice>
                <mc:Fallback>
                  <p:oleObj name="Equation" r:id="rId37" imgW="152280" imgH="228600" progId="Equation.DSMT4">
                    <p:embed/>
                    <p:pic>
                      <p:nvPicPr>
                        <p:cNvPr id="59" name="Object 58"/>
                        <p:cNvPicPr/>
                        <p:nvPr/>
                      </p:nvPicPr>
                      <p:blipFill>
                        <a:blip r:embed="rId38"/>
                        <a:stretch>
                          <a:fillRect/>
                        </a:stretch>
                      </p:blipFill>
                      <p:spPr>
                        <a:xfrm>
                          <a:off x="8558024" y="5052417"/>
                          <a:ext cx="152194" cy="23192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5" name="Group 74"/>
          <p:cNvGrpSpPr/>
          <p:nvPr/>
        </p:nvGrpSpPr>
        <p:grpSpPr>
          <a:xfrm>
            <a:off x="7677369" y="4968812"/>
            <a:ext cx="2412218" cy="1564580"/>
            <a:chOff x="8507293" y="5315348"/>
            <a:chExt cx="2064129" cy="1175294"/>
          </a:xfrm>
        </p:grpSpPr>
        <p:cxnSp>
          <p:nvCxnSpPr>
            <p:cNvPr id="60" name="Straight Arrow Connector 59"/>
            <p:cNvCxnSpPr/>
            <p:nvPr/>
          </p:nvCxnSpPr>
          <p:spPr>
            <a:xfrm flipV="1">
              <a:off x="8638084" y="5611943"/>
              <a:ext cx="0" cy="87587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8634121" y="6490642"/>
              <a:ext cx="193730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Arc 73"/>
            <p:cNvSpPr/>
            <p:nvPr/>
          </p:nvSpPr>
          <p:spPr>
            <a:xfrm rot="8933407">
              <a:off x="8563949" y="5424938"/>
              <a:ext cx="1419758" cy="568651"/>
            </a:xfrm>
            <a:custGeom>
              <a:avLst/>
              <a:gdLst>
                <a:gd name="connsiteX0" fmla="*/ 1409908 w 2819817"/>
                <a:gd name="connsiteY0" fmla="*/ 0 h 1121022"/>
                <a:gd name="connsiteX1" fmla="*/ 2726835 w 2819817"/>
                <a:gd name="connsiteY1" fmla="*/ 360330 h 1121022"/>
                <a:gd name="connsiteX2" fmla="*/ 1409909 w 2819817"/>
                <a:gd name="connsiteY2" fmla="*/ 560511 h 1121022"/>
                <a:gd name="connsiteX3" fmla="*/ 1409908 w 2819817"/>
                <a:gd name="connsiteY3" fmla="*/ 0 h 1121022"/>
                <a:gd name="connsiteX0" fmla="*/ 1409908 w 2819817"/>
                <a:gd name="connsiteY0" fmla="*/ 0 h 1121022"/>
                <a:gd name="connsiteX1" fmla="*/ 2726835 w 2819817"/>
                <a:gd name="connsiteY1" fmla="*/ 360330 h 1121022"/>
                <a:gd name="connsiteX0" fmla="*/ 104754 w 1421681"/>
                <a:gd name="connsiteY0" fmla="*/ 0 h 560511"/>
                <a:gd name="connsiteX1" fmla="*/ 1421681 w 1421681"/>
                <a:gd name="connsiteY1" fmla="*/ 360330 h 560511"/>
                <a:gd name="connsiteX2" fmla="*/ 104755 w 1421681"/>
                <a:gd name="connsiteY2" fmla="*/ 560511 h 560511"/>
                <a:gd name="connsiteX3" fmla="*/ 104754 w 1421681"/>
                <a:gd name="connsiteY3" fmla="*/ 0 h 560511"/>
                <a:gd name="connsiteX0" fmla="*/ 0 w 1421681"/>
                <a:gd name="connsiteY0" fmla="*/ 81410 h 560511"/>
                <a:gd name="connsiteX1" fmla="*/ 1421681 w 1421681"/>
                <a:gd name="connsiteY1" fmla="*/ 360330 h 560511"/>
                <a:gd name="connsiteX0" fmla="*/ 104754 w 1421681"/>
                <a:gd name="connsiteY0" fmla="*/ 0 h 560511"/>
                <a:gd name="connsiteX1" fmla="*/ 1421681 w 1421681"/>
                <a:gd name="connsiteY1" fmla="*/ 360330 h 560511"/>
                <a:gd name="connsiteX2" fmla="*/ 104755 w 1421681"/>
                <a:gd name="connsiteY2" fmla="*/ 560511 h 560511"/>
                <a:gd name="connsiteX3" fmla="*/ 104754 w 1421681"/>
                <a:gd name="connsiteY3" fmla="*/ 0 h 560511"/>
                <a:gd name="connsiteX0" fmla="*/ 0 w 1421681"/>
                <a:gd name="connsiteY0" fmla="*/ 81410 h 560511"/>
                <a:gd name="connsiteX1" fmla="*/ 1421681 w 1421681"/>
                <a:gd name="connsiteY1" fmla="*/ 360330 h 560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21681" h="560511" stroke="0" extrusionOk="0">
                  <a:moveTo>
                    <a:pt x="104754" y="0"/>
                  </a:moveTo>
                  <a:cubicBezTo>
                    <a:pt x="689149" y="0"/>
                    <a:pt x="1212970" y="143325"/>
                    <a:pt x="1421681" y="360330"/>
                  </a:cubicBezTo>
                  <a:lnTo>
                    <a:pt x="104755" y="560511"/>
                  </a:lnTo>
                  <a:cubicBezTo>
                    <a:pt x="104755" y="373674"/>
                    <a:pt x="104754" y="186837"/>
                    <a:pt x="104754" y="0"/>
                  </a:cubicBezTo>
                  <a:close/>
                </a:path>
                <a:path w="1421681" h="560511" fill="none">
                  <a:moveTo>
                    <a:pt x="0" y="81410"/>
                  </a:moveTo>
                  <a:cubicBezTo>
                    <a:pt x="576380" y="20949"/>
                    <a:pt x="1212970" y="143325"/>
                    <a:pt x="1421681" y="36033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8640462" y="6021970"/>
              <a:ext cx="1502914" cy="449345"/>
            </a:xfrm>
            <a:custGeom>
              <a:avLst/>
              <a:gdLst>
                <a:gd name="connsiteX0" fmla="*/ 0 w 1504950"/>
                <a:gd name="connsiteY0" fmla="*/ 0 h 442913"/>
                <a:gd name="connsiteX1" fmla="*/ 238125 w 1504950"/>
                <a:gd name="connsiteY1" fmla="*/ 52388 h 442913"/>
                <a:gd name="connsiteX2" fmla="*/ 633412 w 1504950"/>
                <a:gd name="connsiteY2" fmla="*/ 204788 h 442913"/>
                <a:gd name="connsiteX3" fmla="*/ 947737 w 1504950"/>
                <a:gd name="connsiteY3" fmla="*/ 333375 h 442913"/>
                <a:gd name="connsiteX4" fmla="*/ 1504950 w 1504950"/>
                <a:gd name="connsiteY4" fmla="*/ 442913 h 442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4950" h="442913">
                  <a:moveTo>
                    <a:pt x="0" y="0"/>
                  </a:moveTo>
                  <a:cubicBezTo>
                    <a:pt x="66278" y="9128"/>
                    <a:pt x="132557" y="18257"/>
                    <a:pt x="238125" y="52388"/>
                  </a:cubicBezTo>
                  <a:cubicBezTo>
                    <a:pt x="343693" y="86519"/>
                    <a:pt x="515143" y="157957"/>
                    <a:pt x="633412" y="204788"/>
                  </a:cubicBezTo>
                  <a:cubicBezTo>
                    <a:pt x="751681" y="251619"/>
                    <a:pt x="802481" y="293688"/>
                    <a:pt x="947737" y="333375"/>
                  </a:cubicBezTo>
                  <a:cubicBezTo>
                    <a:pt x="1092993" y="373063"/>
                    <a:pt x="1376363" y="426244"/>
                    <a:pt x="1504950" y="442913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Connector 63"/>
            <p:cNvCxnSpPr/>
            <p:nvPr/>
          </p:nvCxnSpPr>
          <p:spPr>
            <a:xfrm flipV="1">
              <a:off x="8640463" y="5555843"/>
              <a:ext cx="1450596" cy="929966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Freeform 64"/>
            <p:cNvSpPr/>
            <p:nvPr/>
          </p:nvSpPr>
          <p:spPr>
            <a:xfrm>
              <a:off x="8647598" y="5611278"/>
              <a:ext cx="1445841" cy="874531"/>
            </a:xfrm>
            <a:custGeom>
              <a:avLst/>
              <a:gdLst>
                <a:gd name="connsiteX0" fmla="*/ 0 w 1447800"/>
                <a:gd name="connsiteY0" fmla="*/ 862013 h 862013"/>
                <a:gd name="connsiteX1" fmla="*/ 300037 w 1447800"/>
                <a:gd name="connsiteY1" fmla="*/ 790575 h 862013"/>
                <a:gd name="connsiteX2" fmla="*/ 676275 w 1447800"/>
                <a:gd name="connsiteY2" fmla="*/ 561975 h 862013"/>
                <a:gd name="connsiteX3" fmla="*/ 1447800 w 1447800"/>
                <a:gd name="connsiteY3" fmla="*/ 0 h 86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7800" h="862013">
                  <a:moveTo>
                    <a:pt x="0" y="862013"/>
                  </a:moveTo>
                  <a:cubicBezTo>
                    <a:pt x="93662" y="851297"/>
                    <a:pt x="187325" y="840581"/>
                    <a:pt x="300037" y="790575"/>
                  </a:cubicBezTo>
                  <a:cubicBezTo>
                    <a:pt x="412749" y="740569"/>
                    <a:pt x="484981" y="693737"/>
                    <a:pt x="676275" y="561975"/>
                  </a:cubicBezTo>
                  <a:cubicBezTo>
                    <a:pt x="867569" y="430212"/>
                    <a:pt x="1157684" y="215106"/>
                    <a:pt x="1447800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6" name="Object 6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38149071"/>
                </p:ext>
              </p:extLst>
            </p:nvPr>
          </p:nvGraphicFramePr>
          <p:xfrm>
            <a:off x="9943622" y="6218458"/>
            <a:ext cx="240974" cy="1674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62" name="Equation" r:id="rId39" imgW="241200" imgH="164880" progId="Equation.DSMT4">
                    <p:embed/>
                  </p:oleObj>
                </mc:Choice>
                <mc:Fallback>
                  <p:oleObj name="Equation" r:id="rId39" imgW="241200" imgH="164880" progId="Equation.DSMT4">
                    <p:embed/>
                    <p:pic>
                      <p:nvPicPr>
                        <p:cNvPr id="66" name="Object 65"/>
                        <p:cNvPicPr/>
                        <p:nvPr/>
                      </p:nvPicPr>
                      <p:blipFill>
                        <a:blip r:embed="rId40"/>
                        <a:stretch>
                          <a:fillRect/>
                        </a:stretch>
                      </p:blipFill>
                      <p:spPr>
                        <a:xfrm>
                          <a:off x="9943622" y="6218458"/>
                          <a:ext cx="240974" cy="16749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" name="Object 6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9632645"/>
                </p:ext>
              </p:extLst>
            </p:nvPr>
          </p:nvGraphicFramePr>
          <p:xfrm>
            <a:off x="9781916" y="5838367"/>
            <a:ext cx="253656" cy="1674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63" name="Equation" r:id="rId41" imgW="253800" imgH="164880" progId="Equation.DSMT4">
                    <p:embed/>
                  </p:oleObj>
                </mc:Choice>
                <mc:Fallback>
                  <p:oleObj name="Equation" r:id="rId41" imgW="253800" imgH="164880" progId="Equation.DSMT4">
                    <p:embed/>
                    <p:pic>
                      <p:nvPicPr>
                        <p:cNvPr id="67" name="Object 66"/>
                        <p:cNvPicPr/>
                        <p:nvPr/>
                      </p:nvPicPr>
                      <p:blipFill>
                        <a:blip r:embed="rId42"/>
                        <a:stretch>
                          <a:fillRect/>
                        </a:stretch>
                      </p:blipFill>
                      <p:spPr>
                        <a:xfrm>
                          <a:off x="9781916" y="5838367"/>
                          <a:ext cx="253656" cy="16749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" name="Object 6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4116906"/>
                </p:ext>
              </p:extLst>
            </p:nvPr>
          </p:nvGraphicFramePr>
          <p:xfrm>
            <a:off x="8507293" y="5315348"/>
            <a:ext cx="276459" cy="3076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64" name="Equation" r:id="rId43" imgW="266400" imgH="291960" progId="Equation.DSMT4">
                    <p:embed/>
                  </p:oleObj>
                </mc:Choice>
                <mc:Fallback>
                  <p:oleObj name="Equation" r:id="rId43" imgW="266400" imgH="291960" progId="Equation.DSMT4">
                    <p:embed/>
                    <p:pic>
                      <p:nvPicPr>
                        <p:cNvPr id="68" name="Object 67"/>
                        <p:cNvPicPr/>
                        <p:nvPr/>
                      </p:nvPicPr>
                      <p:blipFill>
                        <a:blip r:embed="rId34"/>
                        <a:stretch>
                          <a:fillRect/>
                        </a:stretch>
                      </p:blipFill>
                      <p:spPr>
                        <a:xfrm>
                          <a:off x="8507293" y="5315348"/>
                          <a:ext cx="276459" cy="30760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9" name="Rectangle 68"/>
          <p:cNvSpPr/>
          <p:nvPr/>
        </p:nvSpPr>
        <p:spPr>
          <a:xfrm>
            <a:off x="697057" y="595502"/>
            <a:ext cx="16355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GROUND STATE</a:t>
            </a:r>
          </a:p>
        </p:txBody>
      </p:sp>
      <p:graphicFrame>
        <p:nvGraphicFramePr>
          <p:cNvPr id="70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93812"/>
              </p:ext>
            </p:extLst>
          </p:nvPr>
        </p:nvGraphicFramePr>
        <p:xfrm>
          <a:off x="9183392" y="1956104"/>
          <a:ext cx="3222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65" name="Equation" r:id="rId44" imgW="317160" imgH="419040" progId="Equation.DSMT4">
                  <p:embed/>
                </p:oleObj>
              </mc:Choice>
              <mc:Fallback>
                <p:oleObj name="Equation" r:id="rId44" imgW="317160" imgH="41904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45"/>
                      <a:stretch>
                        <a:fillRect/>
                      </a:stretch>
                    </p:blipFill>
                    <p:spPr>
                      <a:xfrm>
                        <a:off x="9183392" y="1956104"/>
                        <a:ext cx="322263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9633710" y="2086685"/>
                <a:ext cx="3401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•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3710" y="2086685"/>
                <a:ext cx="340158" cy="369332"/>
              </a:xfrm>
              <a:prstGeom prst="rect">
                <a:avLst/>
              </a:prstGeom>
              <a:blipFill>
                <a:blip r:embed="rId4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/>
          <p:cNvSpPr txBox="1"/>
          <p:nvPr/>
        </p:nvSpPr>
        <p:spPr>
          <a:xfrm>
            <a:off x="1726140" y="5395159"/>
            <a:ext cx="1406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ground state</a:t>
            </a:r>
          </a:p>
        </p:txBody>
      </p:sp>
    </p:spTree>
    <p:extLst>
      <p:ext uri="{BB962C8B-B14F-4D97-AF65-F5344CB8AC3E}">
        <p14:creationId xmlns:p14="http://schemas.microsoft.com/office/powerpoint/2010/main" val="73906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39" grpId="0"/>
      <p:bldP spid="41" grpId="0"/>
      <p:bldP spid="45" grpId="0"/>
      <p:bldP spid="69" grpId="0"/>
      <p:bldP spid="71" grpId="0"/>
      <p:bldP spid="7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7714</TotalTime>
  <Words>432</Words>
  <Application>Microsoft Office PowerPoint</Application>
  <PresentationFormat>Widescreen</PresentationFormat>
  <Paragraphs>118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Harlingen, Dale J</dc:creator>
  <cp:lastModifiedBy>Van Harlingen, Dale J</cp:lastModifiedBy>
  <cp:revision>54</cp:revision>
  <dcterms:created xsi:type="dcterms:W3CDTF">2019-08-28T19:25:40Z</dcterms:created>
  <dcterms:modified xsi:type="dcterms:W3CDTF">2019-10-07T22:13:14Z</dcterms:modified>
</cp:coreProperties>
</file>